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95" r:id="rId5"/>
    <p:sldId id="297" r:id="rId6"/>
    <p:sldId id="302" r:id="rId7"/>
    <p:sldId id="296" r:id="rId8"/>
    <p:sldId id="298" r:id="rId9"/>
    <p:sldId id="301" r:id="rId10"/>
    <p:sldId id="299" r:id="rId11"/>
    <p:sldId id="300" r:id="rId12"/>
    <p:sldId id="271" r:id="rId13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385B6B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385B6B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385B6B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385B6B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385B6B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85B6B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85B6B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85B6B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85B6B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mann, Kristina (Reg Oberfranken)" initials="HK(O" lastIdx="1" clrIdx="0">
    <p:extLst>
      <p:ext uri="{19B8F6BF-5375-455C-9EA6-DF929625EA0E}">
        <p15:presenceInfo xmlns:p15="http://schemas.microsoft.com/office/powerpoint/2012/main" userId="S-1-5-21-1289117853-911153512-630672053-5310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AFDB0F"/>
    <a:srgbClr val="D5FFAB"/>
    <a:srgbClr val="C9FF93"/>
    <a:srgbClr val="79F200"/>
    <a:srgbClr val="AFFFAF"/>
    <a:srgbClr val="009900"/>
    <a:srgbClr val="D8E802"/>
    <a:srgbClr val="DBF4AA"/>
    <a:srgbClr val="3A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7" autoAdjust="0"/>
    <p:restoredTop sz="96056" autoAdjust="0"/>
  </p:normalViewPr>
  <p:slideViewPr>
    <p:cSldViewPr>
      <p:cViewPr varScale="1">
        <p:scale>
          <a:sx n="97" d="100"/>
          <a:sy n="97" d="100"/>
        </p:scale>
        <p:origin x="15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spcBef>
                <a:spcPts val="200"/>
              </a:spcBef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300" b="1" dirty="0">
                <a:latin typeface="Arial Narrow" panose="020B0606020202030204" pitchFamily="34" charset="0"/>
              </a:rPr>
              <a:t>Strategien zur Steuerung des Ausbaus von </a:t>
            </a:r>
            <a:r>
              <a:rPr lang="de-DE" sz="1300" b="1" dirty="0" smtClean="0">
                <a:latin typeface="Arial Narrow" panose="020B0606020202030204" pitchFamily="34" charset="0"/>
              </a:rPr>
              <a:t>Freiflächen-Photovoltaikanlagen</a:t>
            </a:r>
            <a:endParaRPr lang="de-DE" sz="1300" b="1" dirty="0">
              <a:latin typeface="Arial Narrow" panose="020B0606020202030204" pitchFamily="34" charset="0"/>
            </a:endParaRPr>
          </a:p>
          <a:p>
            <a:pPr>
              <a:spcBef>
                <a:spcPts val="200"/>
              </a:spcBef>
              <a:defRPr sz="1100">
                <a:latin typeface="Arial Narrow" panose="020B0606020202030204" pitchFamily="34" charset="0"/>
              </a:defRPr>
            </a:pPr>
            <a:r>
              <a:rPr lang="de-DE" sz="1300" b="1" dirty="0">
                <a:latin typeface="Arial Narrow" panose="020B0606020202030204" pitchFamily="34" charset="0"/>
              </a:rPr>
              <a:t>- Abfrage bei oberfränkischen Städten und Gemeinden im 3. Quartal 2023</a:t>
            </a:r>
          </a:p>
          <a:p>
            <a:pPr>
              <a:spcBef>
                <a:spcPts val="200"/>
              </a:spcBef>
              <a:defRPr sz="1100">
                <a:latin typeface="Arial Narrow" panose="020B0606020202030204" pitchFamily="34" charset="0"/>
              </a:defRPr>
            </a:pPr>
            <a:r>
              <a:rPr lang="de-DE" sz="1100" dirty="0">
                <a:latin typeface="Arial Narrow" panose="020B0606020202030204" pitchFamily="34" charset="0"/>
              </a:rPr>
              <a:t>(102 Antworten -&gt; Rücklaufquote 48 %)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spcBef>
              <a:spcPts val="200"/>
            </a:spcBef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9006143497771042E-2"/>
          <c:y val="0.19030705502539996"/>
          <c:w val="0.93043902011254698"/>
          <c:h val="0.679916352134074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C-40E9-BF28-1B2F37865BB4}"/>
              </c:ext>
            </c:extLst>
          </c:dPt>
          <c:dPt>
            <c:idx val="1"/>
            <c:invertIfNegative val="0"/>
            <c:bubble3D val="0"/>
            <c:spPr>
              <a:solidFill>
                <a:srgbClr val="79F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FC-40E9-BF28-1B2F37865BB4}"/>
              </c:ext>
            </c:extLst>
          </c:dPt>
          <c:dPt>
            <c:idx val="2"/>
            <c:invertIfNegative val="0"/>
            <c:bubble3D val="0"/>
            <c:spPr>
              <a:solidFill>
                <a:srgbClr val="D5FF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FC-40E9-BF28-1B2F37865BB4}"/>
              </c:ext>
            </c:extLst>
          </c:dPt>
          <c:dPt>
            <c:idx val="4"/>
            <c:invertIfNegative val="0"/>
            <c:bubble3D val="0"/>
            <c:spPr>
              <a:solidFill>
                <a:srgbClr val="CCCC00">
                  <a:alpha val="43922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FC-40E9-BF28-1B2F37865BB4}"/>
              </c:ext>
            </c:extLst>
          </c:dPt>
          <c:dPt>
            <c:idx val="5"/>
            <c:invertIfNegative val="0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FC-40E9-BF28-1B2F37865BB4}"/>
              </c:ext>
            </c:extLst>
          </c:dPt>
          <c:cat>
            <c:strRef>
              <c:f>'Auswertung PA'!$B$3:$G$3</c:f>
              <c:strCache>
                <c:ptCount val="6"/>
                <c:pt idx="0">
                  <c:v>vorhanden</c:v>
                </c:pt>
                <c:pt idx="1">
                  <c:v>Konzept mit Flächenanalyse</c:v>
                </c:pt>
                <c:pt idx="2">
                  <c:v>Kriterien / Beschlüsse</c:v>
                </c:pt>
                <c:pt idx="4">
                  <c:v>geplant</c:v>
                </c:pt>
                <c:pt idx="5">
                  <c:v>nicht vorhanden</c:v>
                </c:pt>
              </c:strCache>
            </c:strRef>
          </c:cat>
          <c:val>
            <c:numRef>
              <c:f>'Auswertung PA'!$B$4:$G$4</c:f>
              <c:numCache>
                <c:formatCode>General</c:formatCode>
                <c:ptCount val="6"/>
                <c:pt idx="0">
                  <c:v>47</c:v>
                </c:pt>
                <c:pt idx="1">
                  <c:v>15</c:v>
                </c:pt>
                <c:pt idx="2">
                  <c:v>32</c:v>
                </c:pt>
                <c:pt idx="4">
                  <c:v>5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FC-40E9-BF28-1B2F37865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-40"/>
        <c:axId val="414749920"/>
        <c:axId val="414751560"/>
      </c:barChart>
      <c:catAx>
        <c:axId val="41474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14751560"/>
        <c:crosses val="autoZero"/>
        <c:auto val="1"/>
        <c:lblAlgn val="ctr"/>
        <c:lblOffset val="500"/>
        <c:noMultiLvlLbl val="0"/>
      </c:catAx>
      <c:valAx>
        <c:axId val="41475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1474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0.32782</cdr:x>
      <cdr:y>0.8719</cdr:y>
    </cdr:from>
    <cdr:to>
      <cdr:x>0.39574</cdr:x>
      <cdr:y>0.92081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407795" y="3960440"/>
          <a:ext cx="498860" cy="222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davon</a:t>
          </a:r>
          <a:endParaRPr lang="de-DE" sz="11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>
            <a:lvl1pPr algn="l" defTabSz="879475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47" tIns="43973" rIns="87947" bIns="43973" numCol="1" anchor="b" anchorCtr="0" compatLnSpc="1">
            <a:prstTxWarp prst="textNoShape">
              <a:avLst/>
            </a:prstTxWarp>
          </a:bodyPr>
          <a:lstStyle>
            <a:lvl1pPr algn="l" defTabSz="879475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47" tIns="43973" rIns="87947" bIns="439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solidFill>
                  <a:schemeClr val="tx1"/>
                </a:solidFill>
              </a:defRPr>
            </a:lvl1pPr>
          </a:lstStyle>
          <a:p>
            <a:fld id="{B4829E25-1BEA-428F-9F87-76A267927EF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920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l" defTabSz="952500">
              <a:defRPr sz="13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89476"/>
            <a:ext cx="5438775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l" defTabSz="952500">
              <a:defRPr sz="13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>
                <a:solidFill>
                  <a:schemeClr val="tx1"/>
                </a:solidFill>
              </a:defRPr>
            </a:lvl1pPr>
          </a:lstStyle>
          <a:p>
            <a:fld id="{A8E4E13B-E5CD-4C55-AB15-BD9EA9C105D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54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69ACF-F409-453D-911C-BF9E70F129B4}" type="slidenum">
              <a:rPr lang="de-DE" altLang="de-DE"/>
              <a:pPr/>
              <a:t>1</a:t>
            </a:fld>
            <a:endParaRPr lang="de-DE" altLang="de-DE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de-DE" altLang="de-DE" dirty="0" smtClean="0"/>
              <a:t>Vom Energieträger Wind zur</a:t>
            </a:r>
            <a:r>
              <a:rPr lang="de-DE" altLang="de-DE" baseline="0" dirty="0" smtClean="0"/>
              <a:t> Sonne</a:t>
            </a:r>
          </a:p>
          <a:p>
            <a:pPr algn="just"/>
            <a:endParaRPr lang="de-DE" altLang="de-DE" baseline="0" dirty="0" smtClean="0"/>
          </a:p>
          <a:p>
            <a:pPr algn="just"/>
            <a:r>
              <a:rPr lang="de-DE" altLang="de-DE" baseline="0" dirty="0" smtClean="0"/>
              <a:t>Projekt der Regierung von Oberfranken als höhere Landesplanungsbehörde</a:t>
            </a:r>
          </a:p>
          <a:p>
            <a:pPr algn="just"/>
            <a:endParaRPr lang="de-DE" altLang="de-DE" baseline="0" dirty="0" smtClean="0"/>
          </a:p>
          <a:p>
            <a:pPr algn="just"/>
            <a:r>
              <a:rPr lang="de-DE" altLang="de-DE" baseline="0" dirty="0" smtClean="0"/>
              <a:t>-&gt; informelles Planungs- und Steuerungsinstrument als Unterstützung für Planungsträger, insb. für die Verantwortlichen in den Kommunen.</a:t>
            </a:r>
          </a:p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E13B-E5CD-4C55-AB15-BD9EA9C105DC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0037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E2AE6-D137-4846-8E50-2C26B52DCBF3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dirty="0" smtClean="0">
                <a:solidFill>
                  <a:schemeClr val="tx1"/>
                </a:solidFill>
              </a:rPr>
              <a:t>Abschließend zum Zeitablauf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/>
                </a:solidFill>
              </a:rPr>
              <a:t>Ziel</a:t>
            </a:r>
            <a:r>
              <a:rPr lang="de-DE" sz="1200" baseline="0" dirty="0" smtClean="0">
                <a:solidFill>
                  <a:schemeClr val="tx1"/>
                </a:solidFill>
              </a:rPr>
              <a:t>: Projekt Mitte des Jahres abschließen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/>
                </a:solidFill>
              </a:rPr>
              <a:t>Bitte an PA-Mitglieder, ihre Verwaltungen und Amtskolleginnen und -kollegen über das Projekt zu informieren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/>
                </a:solidFill>
              </a:rPr>
              <a:t>Die Veröffentlichung werden wir als Regierung dann natürlich auch selbst entsprechend kommunizieren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200" baseline="0" dirty="0" smtClean="0">
                <a:solidFill>
                  <a:schemeClr val="tx1"/>
                </a:solidFill>
              </a:rPr>
              <a:t>Zunächst Information der kommunalen Ebene, bevor breite Veröffentlichung </a:t>
            </a:r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Anlass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kontinuierlich steigende Zahl von Freiflächen-Photovoltaikanlagen in der Region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mit der Tendenz zu immer größeren Einheiten (&gt; 15 ha keine Seltenheit mehr, einige &gt; 25 ha, größte rd. 60 ha im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Lkr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Hof)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und die damit einhergehenden Maßnahmen zum Stromnetzausbau, Umspannwerke oder Batteriespeicher kommen, die in Summe eine hohe Raumwirksamkeit entfalten und unsere Landschaft technisch überprägen.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Zu den Aufgaben bei der Regierung von Oberfranken gehört auch das Raum-Monitoring und so können wir die Dynamik bei der FF-PVA sehr gut nachvollziehen:</a:t>
            </a: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Konstant hohes Niveau an FF-PVA-Planungen nach EEG Reform 2017 mit erheblicher Beschleunigung im letzten Jahr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aseline="0" dirty="0" smtClean="0">
                <a:solidFill>
                  <a:schemeClr val="tx1"/>
                </a:solidFill>
              </a:rPr>
              <a:t>Hohe Relevanz was die Flächeninanspruchnahme betrifft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aseline="0" dirty="0" smtClean="0">
                <a:solidFill>
                  <a:schemeClr val="tx1"/>
                </a:solidFill>
              </a:rPr>
              <a:t>Mehr als 400 ha Planungen in 2023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aseline="0" dirty="0" smtClean="0">
                <a:solidFill>
                  <a:schemeClr val="tx1"/>
                </a:solidFill>
              </a:rPr>
              <a:t>rd. 60 % der 2022 genehmigte Flächen sind für Sondergebiete PV.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aseline="0" dirty="0" smtClean="0">
                <a:solidFill>
                  <a:schemeClr val="tx1"/>
                </a:solidFill>
              </a:rPr>
              <a:t>Bebauung 2022 : 224 ha -&gt; ein Drittel des gesamten oberfränkischen Flächenverbrauchs durch FF-PVA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Bayernweit höchster Zubau an PV in der Freifläche – auch in absoluten Zahlen!!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Und wir können recht sicher davon ausgehen, dass es so weitergehen wird.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E13B-E5CD-4C55-AB15-BD9EA9C105DC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831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Schließlich</a:t>
            </a:r>
            <a:r>
              <a:rPr lang="de-DE" baseline="0" dirty="0" smtClean="0"/>
              <a:t> kann mit der Photovoltaik im Freiraum besonders kostengünstig nachhaltiger Strom produziert und vergleichsweise schnell nennenswerte Erzeugungskapazitäten aufgebaut werden. Dazu kommt die deutlich größere Akzeptanz in der Bevölkerung.</a:t>
            </a:r>
          </a:p>
          <a:p>
            <a:r>
              <a:rPr lang="de-DE" baseline="0" dirty="0" smtClean="0"/>
              <a:t>Insofern ist die PV eine maßgebliche Säule bei der Energiewende, was sich auch an der Strategie der Bundesregierung ablesen lässt:</a:t>
            </a:r>
          </a:p>
          <a:p>
            <a:endParaRPr lang="de-DE" dirty="0" smtClean="0"/>
          </a:p>
          <a:p>
            <a:r>
              <a:rPr lang="de-DE" dirty="0" smtClean="0"/>
              <a:t>-&gt; Ziel: Verdreifachung des </a:t>
            </a:r>
            <a:r>
              <a:rPr lang="de-DE" baseline="0" dirty="0" smtClean="0"/>
              <a:t>Zubaus an PV ausgehend von 7,5 GW in 2022 (2023: 14 GW Ist) auf dann 22 GW p.a. ab 2026; davon die Hälfte, also 11 GW p.a. durch FF-PVA;</a:t>
            </a:r>
          </a:p>
          <a:p>
            <a:endParaRPr lang="de-DE" dirty="0" smtClean="0"/>
          </a:p>
          <a:p>
            <a:r>
              <a:rPr lang="de-DE" baseline="0" dirty="0" smtClean="0"/>
              <a:t>Nach eigenen Berechnungen liegen wir in Oberfranken bei der Installierten PV-Leistung auf der Freifläche derzeit etwa bei einem Fünftel dessen, was zur Erreichung der im aktuellen EEG festgeschriebenen Ziele für 2040 notwendig wäre.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Flankierung durch</a:t>
            </a:r>
            <a:r>
              <a:rPr lang="de-DE" baseline="0" dirty="0" smtClean="0"/>
              <a:t> Bundesgesetzgebung: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BauGB Novelle 2022:</a:t>
            </a:r>
            <a:r>
              <a:rPr lang="de-DE" baseline="0" dirty="0" smtClean="0"/>
              <a:t> Teilprivilegierung von FF-PVA im 200 Meter-Abstand von Autobahnen und mehrgleisigen Bahnlinien</a:t>
            </a:r>
          </a:p>
          <a:p>
            <a:r>
              <a:rPr lang="de-DE" baseline="0" dirty="0" smtClean="0"/>
              <a:t>+ Ausweitung auf kleinere FF-PVA im räumlich funktionalen Zusammenhang mit einem landwirtschaftlichem Betrieb</a:t>
            </a:r>
          </a:p>
          <a:p>
            <a:r>
              <a:rPr lang="de-DE" baseline="0" dirty="0" smtClean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EEG: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Erweiterung der Förderkulisse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Öffnung für größere Anlagen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Erhöhung der Einspeisevergütung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 smtClean="0"/>
              <a:t>Ausbau der Förderung für</a:t>
            </a:r>
            <a:r>
              <a:rPr lang="de-DE" baseline="0" dirty="0" smtClean="0"/>
              <a:t> innovative Solaranlagen , z.B. </a:t>
            </a:r>
            <a:r>
              <a:rPr lang="de-DE" baseline="0" dirty="0" err="1" smtClean="0"/>
              <a:t>Agri</a:t>
            </a:r>
            <a:r>
              <a:rPr lang="de-DE" baseline="0" dirty="0" smtClean="0"/>
              <a:t>-PV, Parkplatz-PV, Floating-PV, Biodiversitäts-PV (Doppelnutzung zur Flächenschonung) –sog. Solarpaket 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E13B-E5CD-4C55-AB15-BD9EA9C105DC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435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chemeClr val="tx1"/>
                </a:solidFill>
              </a:rPr>
              <a:t>In der</a:t>
            </a:r>
            <a:r>
              <a:rPr lang="de-DE" sz="1200" baseline="0" dirty="0" smtClean="0">
                <a:solidFill>
                  <a:schemeClr val="tx1"/>
                </a:solidFill>
              </a:rPr>
              <a:t> Praxis äußert sich dies in einer dynamischen Flächenentwicklung mit vielfältigen Marktteilnehmer, vom örtlichen Grundbesitzer, über regionale Akteure bis hin zu bundesweit agierenden Projektentwicklern und Flächenscouts.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chemeClr val="tx1"/>
                </a:solidFill>
              </a:rPr>
              <a:t>Wesentliche Gründe sind hier sicherlich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/>
                </a:solidFill>
              </a:rPr>
              <a:t>die attraktive EEG-Förderkulisse, da ganz Oberfranken als sog. benachteiligtes Gebiet eingestuft wird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/>
                </a:solidFill>
              </a:rPr>
              <a:t>sowie die vergleichsweise geringen Bodenpreise.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aseline="0" dirty="0" smtClean="0">
                <a:solidFill>
                  <a:schemeClr val="tx1"/>
                </a:solidFill>
              </a:rPr>
              <a:t>Im Ergebnis hat dieser an sich gewünschte starke Ausbau der Freiflächen-Photovoltaik aber auch seine Schattenseiten.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aseline="0" dirty="0" smtClean="0">
                <a:solidFill>
                  <a:schemeClr val="tx1"/>
                </a:solidFill>
              </a:rPr>
              <a:t>So führt er zu bisweilen enorm steigenden Pachtpreisen, was für landwirtschaftliche Betriebe, die auf Pachtflächen angewiesen sind, sehr problematisch ist.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aseline="0" dirty="0" smtClean="0">
                <a:solidFill>
                  <a:schemeClr val="tx1"/>
                </a:solidFill>
              </a:rPr>
              <a:t>Auch werden immer wieder Böden mit günstigen Erzeugungsbedingungen mit FF-PV überplant.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Und nicht zuletzt drängen zunehmend auch Planungen in naturräumlich sensible Bereiche vor, etwa bzgl. des Landschaftsbildes oder etwa in Landschaftsschutzgebiete.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Auch aus den Kommunen hören wir oft vom enormen Druck der PV auf die Fläche. In diesem Zusammenhang wird auch vermehrt die Notwendigkeit einer Steuerung der Freiflächen-PV betont und nicht wenige  Städte und Gemeinden sind hier auch schon aktiv.</a:t>
            </a:r>
            <a:endParaRPr lang="de-DE" sz="1200" baseline="0" dirty="0" smtClean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E13B-E5CD-4C55-AB15-BD9EA9C105DC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216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Arbeitsauftrag </a:t>
            </a:r>
            <a:r>
              <a:rPr lang="de-DE" sz="1200" u="sng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StMWi</a:t>
            </a:r>
            <a:endParaRPr lang="de-DE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Memorandum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Understanding vom 26.07.2022: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Beschleunigung der Netzintegration regenerativer Erzeugungsanlagen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sowie dessen Umsetzungskonzept 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WMS vom 16.06.2023 an Bereichsleitungen der Regierungen -&gt; bayernweite Planungshilfen für die Gemeinden als Unterstützung zur Steuerung der Photovoltaik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E13B-E5CD-4C55-AB15-BD9EA9C105DC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997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Abfrage im September 2023 alle 214 Städte und Gemeinden in Oberfranken nach Strategien zur Steuerung der FF-PV: -&gt; Rückmeldung von 102 Kommunen -&gt; etwa die Hälfte haben sich näher mit der Thematik befasst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Etwa zwei Drittel hat Ratsbeschlüsse oder Kriterienkataloge zum Umgang mit FF-PVA gefasst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Knapp einem Drittel liegen sogar Konzepte mit konkreter Flächenanalyse als Entscheidungsgrundlage vor.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/>
                </a:solidFill>
              </a:rPr>
              <a:t>In den übrigen 50 Kommunen liegen keine entsprechenden Planungsleitlinien vor.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chemeClr val="tx1"/>
                </a:solidFill>
              </a:rPr>
              <a:t>Diesen und allen anderen Städte und Gemeinden möchten wir eine Planungshilfe zur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Steuerung von großen Freiflächen-Photovoltaikanlagen (FF-PVA) </a:t>
            </a:r>
            <a:r>
              <a:rPr lang="de-DE" sz="1200" baseline="0" dirty="0" smtClean="0">
                <a:solidFill>
                  <a:schemeClr val="tx1"/>
                </a:solidFill>
              </a:rPr>
              <a:t>als Unterstützung an die Hand geben.</a:t>
            </a:r>
            <a:endParaRPr lang="de-DE" sz="120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chemeClr val="tx1"/>
                </a:solidFill>
              </a:rPr>
              <a:t>Dies</a:t>
            </a:r>
            <a:r>
              <a:rPr lang="de-DE" sz="1200" baseline="0" dirty="0" smtClean="0">
                <a:solidFill>
                  <a:schemeClr val="tx1"/>
                </a:solidFill>
              </a:rPr>
              <a:t> geschieht in Anlehnung an ein Projekt der höheren Landesplanungsbehörde in Unterfranken, das dort seit rd. 2 Jahren zur Verfügung steht und von den Kommunen gut angenommen wird. </a:t>
            </a:r>
            <a:endParaRPr lang="de-DE" sz="1200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E13B-E5CD-4C55-AB15-BD9EA9C105DC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430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Kern unserer Planungshilfe ist eine Karte. Für diese werden in einem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planerischen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Gesamtkonzept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– methodisch orientiert an den Windkraftplanungen –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raum- und umweltverträgliche Potenziale für FF-PVA ermittelt.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Im Ergebnis entsteht eine Gebietskulisse,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welche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aus regionaler Perspektive grundsätzliche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verträgliche Standorte für FF-PVA aufzeigt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und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welche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als Bewertungs- und Entscheidungsgrundlage möglichst frühzeitig im Rahmen kommunaler Planungen genutzt und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um örtliche Belange ergänzt werden kann.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sz="1200" b="0" i="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Neben der Karte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ist eine Vorlage für die einfache Erstellung von Bewertungsbögen vorgesehen, mit welchen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bei konkreten Flächenanfragen schnell Realisierungschancen und Konfliktpotenziale identifiziert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werden können.</a:t>
            </a:r>
            <a:endParaRPr lang="de-DE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Abgerundet wird die Planungshilfe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mit Hintergrundinformationen zu aktuellen Ausbauzielen und rechtlichen Rahmenbedingungen sowie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mit Anregungen und Beispielen für aus unserer Sicht gelungene Photovoltaik-Projekte.</a:t>
            </a:r>
            <a:endParaRPr lang="de-DE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 i="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 i="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 i="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 i="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E13B-E5CD-4C55-AB15-BD9EA9C105DC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526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Dabei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ist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ausdrücklich zu betonen,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dass die Gebietskulisse keine Wirkung im Sinne von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Vorrang-, Vorbehalts- oder Ausschlussgebieten entfaltet.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Es handelt sich um ein informelles Instrument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 Form eines oberfrankenweiten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Gutachtens – bereitgestellt durch die Regierung von Oberfranken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als höhere Landesplanungsbehörde für den Regierungsbezirk Oberfranken insgesamt (nicht die Planungsregionen)</a:t>
            </a:r>
            <a:endParaRPr lang="de-DE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de-DE" dirty="0" smtClean="0"/>
          </a:p>
          <a:p>
            <a:r>
              <a:rPr lang="de-DE" dirty="0" err="1" smtClean="0"/>
              <a:t>Raumordnerischer</a:t>
            </a:r>
            <a:r>
              <a:rPr lang="de-DE" baseline="0" dirty="0" smtClean="0"/>
              <a:t> Maßstab : Karte voraussichtlich im M 1 : 130.000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E13B-E5CD-4C55-AB15-BD9EA9C105DC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186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Raumwiderstände</a:t>
            </a:r>
            <a:r>
              <a:rPr lang="de-DE" baseline="0" dirty="0" smtClean="0"/>
              <a:t> / Kriterien erläutern, Beispiele 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E13B-E5CD-4C55-AB15-BD9EA9C105DC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561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0" y="4292600"/>
            <a:ext cx="4051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Bereich (Behörde) Arial Regular 16pt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371600"/>
            <a:ext cx="7769225" cy="2889250"/>
          </a:xfrm>
          <a:prstGeom prst="rect">
            <a:avLst/>
          </a:prstGeom>
          <a:solidFill>
            <a:srgbClr val="8CD1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 smtClean="0">
              <a:ln>
                <a:noFill/>
              </a:ln>
              <a:solidFill>
                <a:srgbClr val="385B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08500"/>
            <a:ext cx="7759700" cy="2349500"/>
          </a:xfrm>
          <a:prstGeom prst="rect">
            <a:avLst/>
          </a:prstGeom>
          <a:solidFill>
            <a:srgbClr val="213C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 smtClean="0">
              <a:ln>
                <a:noFill/>
              </a:ln>
              <a:solidFill>
                <a:srgbClr val="385B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16" descr="ROFr_PP_Logo_Startse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498475"/>
            <a:ext cx="46577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OFR_Emblem_RGB_CO_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5843588"/>
            <a:ext cx="6048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0" y="4256088"/>
            <a:ext cx="7759700" cy="252412"/>
          </a:xfrm>
          <a:prstGeom prst="rect">
            <a:avLst/>
          </a:prstGeom>
          <a:solidFill>
            <a:srgbClr val="385B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385B6B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 smtClean="0">
              <a:ln>
                <a:noFill/>
              </a:ln>
              <a:solidFill>
                <a:srgbClr val="385B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2319338"/>
            <a:ext cx="7200900" cy="161448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4868863"/>
            <a:ext cx="6400800" cy="1152525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375768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6. Mai 2024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Planungsausschusssitzung RPV Oberfranken-Ost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CC85-F826-43A2-A383-127200AC66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0043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574675"/>
            <a:ext cx="810101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78025"/>
            <a:ext cx="8101012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235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6B7A8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6B7A8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05.03.2018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245225"/>
            <a:ext cx="5400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6B7A8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6B7A8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Änderung LEP 01.03.2018 - Wesentliche Änderungen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5225"/>
            <a:ext cx="1171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B7A8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63E7-4B89-4CDF-AC5B-9EBAE14A307C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6B7A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6B7A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31" name="Picture 10" descr="2011-10-10_Logo_BriefA4_rgb_o_Zusatz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01613"/>
            <a:ext cx="25257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3"/>
          <p:cNvSpPr>
            <a:spLocks noChangeShapeType="1"/>
          </p:cNvSpPr>
          <p:nvPr userDrawn="1"/>
        </p:nvSpPr>
        <p:spPr bwMode="auto">
          <a:xfrm>
            <a:off x="0" y="6175375"/>
            <a:ext cx="8285163" cy="0"/>
          </a:xfrm>
          <a:prstGeom prst="line">
            <a:avLst/>
          </a:prstGeom>
          <a:noFill/>
          <a:ln w="34925">
            <a:solidFill>
              <a:srgbClr val="385B6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385B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5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43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43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43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43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443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443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443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443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443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574675"/>
            <a:ext cx="810101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78025"/>
            <a:ext cx="8101012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235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6B7A8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6B7A8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05.03.2018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245225"/>
            <a:ext cx="5400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6B7A8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6B7A8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Änderung LEP 01.03.2018 - Wesentliche Änderungen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5225"/>
            <a:ext cx="1171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B7A8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63E7-4B89-4CDF-AC5B-9EBAE14A307C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6B7A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6B7A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31" name="Picture 10" descr="2011-10-10_Logo_BriefA4_rgb_o_Zusatz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01613"/>
            <a:ext cx="25257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3"/>
          <p:cNvSpPr>
            <a:spLocks noChangeShapeType="1"/>
          </p:cNvSpPr>
          <p:nvPr userDrawn="1"/>
        </p:nvSpPr>
        <p:spPr bwMode="auto">
          <a:xfrm>
            <a:off x="0" y="6175375"/>
            <a:ext cx="8285163" cy="0"/>
          </a:xfrm>
          <a:prstGeom prst="line">
            <a:avLst/>
          </a:prstGeom>
          <a:noFill/>
          <a:ln w="34925">
            <a:solidFill>
              <a:srgbClr val="385B6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385B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011771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85B6B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43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43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43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43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443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443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443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443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443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8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1988071"/>
            <a:ext cx="7489528" cy="2233017"/>
          </a:xfrm>
        </p:spPr>
        <p:txBody>
          <a:bodyPr/>
          <a:lstStyle/>
          <a:p>
            <a:r>
              <a:rPr lang="de-DE" altLang="de-DE" b="1" dirty="0" smtClean="0">
                <a:solidFill>
                  <a:schemeClr val="tx1"/>
                </a:solidFill>
              </a:rPr>
              <a:t>Planungshilfe zur raumverträglichen Steuerung von Freiflächen-Photovoltaikanlagen</a:t>
            </a:r>
            <a:br>
              <a:rPr lang="de-DE" altLang="de-DE" b="1" dirty="0" smtClean="0">
                <a:solidFill>
                  <a:schemeClr val="tx1"/>
                </a:solidFill>
              </a:rPr>
            </a:br>
            <a:r>
              <a:rPr lang="de-DE" altLang="de-DE" b="1" dirty="0" smtClean="0">
                <a:solidFill>
                  <a:schemeClr val="tx1"/>
                </a:solidFill>
              </a:rPr>
              <a:t/>
            </a:r>
            <a:br>
              <a:rPr lang="de-DE" altLang="de-DE" b="1" dirty="0" smtClean="0">
                <a:solidFill>
                  <a:schemeClr val="tx1"/>
                </a:solidFill>
              </a:rPr>
            </a:br>
            <a:r>
              <a:rPr lang="de-DE" altLang="de-DE" b="1" dirty="0">
                <a:solidFill>
                  <a:schemeClr val="tx1"/>
                </a:solidFill>
              </a:rPr>
              <a:t/>
            </a:r>
            <a:br>
              <a:rPr lang="de-DE" altLang="de-DE" b="1" dirty="0">
                <a:solidFill>
                  <a:schemeClr val="tx1"/>
                </a:solidFill>
              </a:rPr>
            </a:br>
            <a:r>
              <a:rPr lang="de-DE" altLang="de-DE" sz="2000" b="1" dirty="0" smtClean="0">
                <a:solidFill>
                  <a:schemeClr val="tx1"/>
                </a:solidFill>
              </a:rPr>
              <a:t>Werkstattbericht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5" name="Rectangle 29"/>
          <p:cNvSpPr txBox="1">
            <a:spLocks noChangeArrowheads="1"/>
          </p:cNvSpPr>
          <p:nvPr/>
        </p:nvSpPr>
        <p:spPr bwMode="auto">
          <a:xfrm>
            <a:off x="250824" y="6093296"/>
            <a:ext cx="720149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43D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43D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43D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9pPr>
          </a:lstStyle>
          <a:p>
            <a:r>
              <a:rPr lang="de-DE" altLang="de-DE" sz="1400" kern="0" dirty="0" smtClean="0"/>
              <a:t>Kristina Hofmann │ Sachgebiet 24 │ Regierung von Oberfranken</a:t>
            </a:r>
            <a:endParaRPr lang="de-DE" altLang="de-DE" sz="1400" kern="0" dirty="0"/>
          </a:p>
        </p:txBody>
      </p:sp>
      <p:sp>
        <p:nvSpPr>
          <p:cNvPr id="6" name="Rectangle 29"/>
          <p:cNvSpPr txBox="1">
            <a:spLocks noChangeArrowheads="1"/>
          </p:cNvSpPr>
          <p:nvPr/>
        </p:nvSpPr>
        <p:spPr bwMode="auto">
          <a:xfrm>
            <a:off x="250825" y="4869160"/>
            <a:ext cx="7201495" cy="5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43D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43D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43D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9pPr>
          </a:lstStyle>
          <a:p>
            <a:r>
              <a:rPr lang="de-DE" altLang="de-DE" sz="1400" kern="0" dirty="0" smtClean="0"/>
              <a:t>Planungsausschusssitzung</a:t>
            </a:r>
          </a:p>
          <a:p>
            <a:r>
              <a:rPr lang="de-DE" altLang="de-DE" sz="1400" kern="0" dirty="0" smtClean="0"/>
              <a:t>Bischofsgrün, 6. Mai 2024</a:t>
            </a:r>
            <a:endParaRPr lang="de-DE" altLang="de-DE" sz="1400" kern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6. Mai 2024</a:t>
            </a:r>
            <a:endParaRPr lang="de-DE" alt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Planungsausschusssitzung RPV Oberfranken-Ost</a:t>
            </a:r>
            <a:endParaRPr lang="de-DE" alt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CC85-F826-43A2-A383-127200AC6683}" type="slidenum">
              <a:rPr lang="de-DE" altLang="de-DE"/>
              <a:pPr/>
              <a:t>10</a:t>
            </a:fld>
            <a:endParaRPr lang="de-DE" altLang="de-DE"/>
          </a:p>
        </p:txBody>
      </p:sp>
      <p:pic>
        <p:nvPicPr>
          <p:cNvPr id="13" name="Grafik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0" y="2363319"/>
            <a:ext cx="4097182" cy="32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95536" y="814001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349375" algn="l"/>
              </a:tabLst>
            </a:pP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Gebietskulisse für Freiflächen-Photovoltaikanlagen im Freiraum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036" y="1407386"/>
            <a:ext cx="577461" cy="138663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01249"/>
            <a:ext cx="2257256" cy="181983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22" y="3213591"/>
            <a:ext cx="2440686" cy="194360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02" y="4065501"/>
            <a:ext cx="2267606" cy="1811771"/>
          </a:xfrm>
          <a:prstGeom prst="rect">
            <a:avLst/>
          </a:prstGeom>
        </p:spPr>
      </p:pic>
      <p:sp>
        <p:nvSpPr>
          <p:cNvPr id="21" name="Geschweifte Klammer rechts 20"/>
          <p:cNvSpPr/>
          <p:nvPr/>
        </p:nvSpPr>
        <p:spPr bwMode="auto">
          <a:xfrm flipH="1">
            <a:off x="4663566" y="2348880"/>
            <a:ext cx="504056" cy="33991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85B6B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40433" y="1554449"/>
            <a:ext cx="144016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+mn-lt"/>
              </a:rPr>
              <a:t>Gebietskulisse</a:t>
            </a:r>
            <a:r>
              <a:rPr lang="de-DE" sz="1600" b="1" dirty="0" smtClean="0">
                <a:solidFill>
                  <a:schemeClr val="tx1"/>
                </a:solidFill>
                <a:latin typeface="+mn-lt"/>
              </a:rPr>
              <a:t>   </a:t>
            </a:r>
            <a:endParaRPr lang="de-DE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325310" y="1557467"/>
            <a:ext cx="204333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+mj-lt"/>
              </a:rPr>
              <a:t>3 Begründungskarten   </a:t>
            </a:r>
            <a:endParaRPr lang="de-DE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Legende mit Linie 1 23"/>
          <p:cNvSpPr/>
          <p:nvPr/>
        </p:nvSpPr>
        <p:spPr bwMode="auto">
          <a:xfrm>
            <a:off x="7438002" y="1558394"/>
            <a:ext cx="1512167" cy="746834"/>
          </a:xfrm>
          <a:prstGeom prst="borderCallout1">
            <a:avLst>
              <a:gd name="adj1" fmla="val 51439"/>
              <a:gd name="adj2" fmla="val 157"/>
              <a:gd name="adj3" fmla="val 61128"/>
              <a:gd name="adj4" fmla="val 1779"/>
            </a:avLst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Landschaft I Reg. Identität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Natur-</a:t>
            </a:r>
            <a:r>
              <a:rPr kumimoji="0" lang="de-DE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und Wasserschutz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5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Infrastruktur</a:t>
            </a:r>
            <a:r>
              <a:rPr lang="de-DE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 Nutzungen</a:t>
            </a:r>
            <a:endParaRPr kumimoji="0" lang="de-DE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 rot="19488327">
            <a:off x="-451686" y="3448266"/>
            <a:ext cx="55748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cap="none" spc="0" dirty="0" smtClean="0">
                <a:ln w="12700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41000"/>
                  </a:schemeClr>
                </a:solidFill>
                <a:effectLst/>
              </a:rPr>
              <a:t>ENTWURF</a:t>
            </a:r>
            <a:endParaRPr lang="de-DE" sz="7200" b="1" cap="none" spc="0" dirty="0">
              <a:ln w="12700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85000"/>
                  <a:alpha val="41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590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23528" y="2615291"/>
            <a:ext cx="682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1"/>
                </a:solidFill>
              </a:rPr>
              <a:t>Vielen Dank für Ihre Aufmerksamkeit</a:t>
            </a:r>
            <a:endParaRPr lang="de-DE" sz="3200" dirty="0">
              <a:solidFill>
                <a:schemeClr val="tx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95536" y="4653136"/>
            <a:ext cx="5316158" cy="1883992"/>
            <a:chOff x="735912" y="3582848"/>
            <a:chExt cx="5316158" cy="1883992"/>
          </a:xfrm>
        </p:grpSpPr>
        <p:sp>
          <p:nvSpPr>
            <p:cNvPr id="12" name="Textfeld 11"/>
            <p:cNvSpPr txBox="1"/>
            <p:nvPr/>
          </p:nvSpPr>
          <p:spPr>
            <a:xfrm>
              <a:off x="755576" y="3979680"/>
              <a:ext cx="25362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Michael Birnbaum</a:t>
              </a:r>
            </a:p>
            <a:p>
              <a:pPr algn="l"/>
              <a:endParaRPr lang="de-DE" sz="600" dirty="0">
                <a:solidFill>
                  <a:schemeClr val="bg1"/>
                </a:solidFill>
              </a:endParaRPr>
            </a:p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Regierung von Oberfranken</a:t>
              </a:r>
            </a:p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Sachgebiet 24</a:t>
              </a:r>
            </a:p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Ludwigstraße 20</a:t>
              </a:r>
            </a:p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95444 </a:t>
              </a:r>
              <a:r>
                <a:rPr lang="de-DE" sz="1100" dirty="0" smtClean="0">
                  <a:solidFill>
                    <a:schemeClr val="bg1"/>
                  </a:solidFill>
                </a:rPr>
                <a:t>Bayreuth</a:t>
              </a:r>
            </a:p>
            <a:p>
              <a:pPr algn="l"/>
              <a:endParaRPr lang="de-DE" sz="600" dirty="0">
                <a:solidFill>
                  <a:schemeClr val="bg1"/>
                </a:solidFill>
              </a:endParaRPr>
            </a:p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Tel</a:t>
              </a:r>
              <a:r>
                <a:rPr lang="de-DE" sz="1100" dirty="0" smtClean="0">
                  <a:solidFill>
                    <a:schemeClr val="bg1"/>
                  </a:solidFill>
                </a:rPr>
                <a:t>.: </a:t>
              </a:r>
              <a:r>
                <a:rPr lang="de-DE" sz="1100" dirty="0">
                  <a:solidFill>
                    <a:schemeClr val="bg1"/>
                  </a:solidFill>
                </a:rPr>
                <a:t>0921 604-1765</a:t>
              </a:r>
            </a:p>
            <a:p>
              <a:pPr algn="l"/>
              <a:r>
                <a:rPr lang="de-DE" sz="1100" dirty="0" smtClean="0">
                  <a:solidFill>
                    <a:schemeClr val="bg1"/>
                  </a:solidFill>
                </a:rPr>
                <a:t>Michael.Birnbaum@reg-ofr.bayern.de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63888" y="3979680"/>
              <a:ext cx="248818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100" dirty="0" smtClean="0">
                  <a:solidFill>
                    <a:schemeClr val="bg1"/>
                  </a:solidFill>
                </a:rPr>
                <a:t>Kristina Hofmann</a:t>
              </a:r>
              <a:endParaRPr lang="de-DE" sz="1100" dirty="0">
                <a:solidFill>
                  <a:schemeClr val="bg1"/>
                </a:solidFill>
              </a:endParaRPr>
            </a:p>
            <a:p>
              <a:pPr algn="l"/>
              <a:endParaRPr lang="de-DE" sz="600" dirty="0">
                <a:solidFill>
                  <a:schemeClr val="bg1"/>
                </a:solidFill>
              </a:endParaRPr>
            </a:p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Regierung von Oberfranken</a:t>
              </a:r>
            </a:p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Sachgebiet 24</a:t>
              </a:r>
            </a:p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Ludwigstraße 20</a:t>
              </a:r>
            </a:p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95444 </a:t>
              </a:r>
              <a:r>
                <a:rPr lang="de-DE" sz="1100" dirty="0" smtClean="0">
                  <a:solidFill>
                    <a:schemeClr val="bg1"/>
                  </a:solidFill>
                </a:rPr>
                <a:t>Bayreuth</a:t>
              </a:r>
            </a:p>
            <a:p>
              <a:pPr algn="l"/>
              <a:endParaRPr lang="de-DE" sz="600" dirty="0">
                <a:solidFill>
                  <a:schemeClr val="bg1"/>
                </a:solidFill>
              </a:endParaRPr>
            </a:p>
            <a:p>
              <a:pPr algn="l"/>
              <a:r>
                <a:rPr lang="de-DE" sz="1100" dirty="0">
                  <a:solidFill>
                    <a:schemeClr val="bg1"/>
                  </a:solidFill>
                </a:rPr>
                <a:t>Tel</a:t>
              </a:r>
              <a:r>
                <a:rPr lang="de-DE" sz="1100" dirty="0" smtClean="0">
                  <a:solidFill>
                    <a:schemeClr val="bg1"/>
                  </a:solidFill>
                </a:rPr>
                <a:t>.: </a:t>
              </a:r>
              <a:r>
                <a:rPr lang="de-DE" sz="1100" dirty="0">
                  <a:solidFill>
                    <a:schemeClr val="bg1"/>
                  </a:solidFill>
                </a:rPr>
                <a:t>0921 </a:t>
              </a:r>
              <a:r>
                <a:rPr lang="de-DE" sz="1100" dirty="0" smtClean="0">
                  <a:solidFill>
                    <a:schemeClr val="bg1"/>
                  </a:solidFill>
                </a:rPr>
                <a:t>604-1882</a:t>
              </a:r>
              <a:endParaRPr lang="de-DE" sz="1100" dirty="0">
                <a:solidFill>
                  <a:schemeClr val="bg1"/>
                </a:solidFill>
              </a:endParaRPr>
            </a:p>
            <a:p>
              <a:pPr algn="l"/>
              <a:r>
                <a:rPr lang="de-DE" sz="1100" dirty="0" smtClean="0">
                  <a:solidFill>
                    <a:schemeClr val="bg1"/>
                  </a:solidFill>
                </a:rPr>
                <a:t>Kristina.Hofmann@reg-ofr.bayern.de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55576" y="3656057"/>
              <a:ext cx="4968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u="sng" dirty="0" smtClean="0">
                  <a:solidFill>
                    <a:schemeClr val="bg1"/>
                  </a:solidFill>
                </a:rPr>
                <a:t>Kontaktdaten</a:t>
              </a:r>
              <a:endParaRPr lang="de-DE" sz="1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735912" y="3582848"/>
              <a:ext cx="5296494" cy="1883992"/>
            </a:xfrm>
            <a:prstGeom prst="rect">
              <a:avLst/>
            </a:prstGeom>
            <a:noFill/>
            <a:ln w="9525" cap="flat" cmpd="sng" algn="ctr">
              <a:solidFill>
                <a:srgbClr val="213C4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85B6B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6. Mai 2024</a:t>
            </a:r>
            <a:endParaRPr lang="de-DE" alt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Planungsausschusssitzung RPV Oberfranken-Ost</a:t>
            </a:r>
            <a:endParaRPr lang="de-DE" alt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CC85-F826-43A2-A383-127200AC6683}" type="slidenum">
              <a:rPr lang="de-DE" altLang="de-DE"/>
              <a:pPr/>
              <a:t>2</a:t>
            </a:fld>
            <a:endParaRPr lang="de-DE" alt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4154065"/>
            <a:ext cx="3941339" cy="19239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2186914"/>
            <a:ext cx="4032448" cy="21061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792740"/>
            <a:ext cx="3941339" cy="18441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3"/>
          <a:stretch/>
        </p:blipFill>
        <p:spPr>
          <a:xfrm>
            <a:off x="467544" y="2836749"/>
            <a:ext cx="1867758" cy="1168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4474740"/>
            <a:ext cx="4032448" cy="16032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" b="14751"/>
          <a:stretch/>
        </p:blipFill>
        <p:spPr>
          <a:xfrm>
            <a:off x="2729956" y="2844931"/>
            <a:ext cx="1657648" cy="11601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12689"/>
              </p:ext>
            </p:extLst>
          </p:nvPr>
        </p:nvGraphicFramePr>
        <p:xfrm>
          <a:off x="4644008" y="993813"/>
          <a:ext cx="4248472" cy="1067035"/>
        </p:xfrm>
        <a:graphic>
          <a:graphicData uri="http://schemas.openxmlformats.org/drawingml/2006/table">
            <a:tbl>
              <a:tblPr/>
              <a:tblGrid>
                <a:gridCol w="1826446">
                  <a:extLst>
                    <a:ext uri="{9D8B030D-6E8A-4147-A177-3AD203B41FA5}">
                      <a16:colId xmlns:a16="http://schemas.microsoft.com/office/drawing/2014/main" val="3904122054"/>
                    </a:ext>
                  </a:extLst>
                </a:gridCol>
                <a:gridCol w="1217631">
                  <a:extLst>
                    <a:ext uri="{9D8B030D-6E8A-4147-A177-3AD203B41FA5}">
                      <a16:colId xmlns:a16="http://schemas.microsoft.com/office/drawing/2014/main" val="1386451876"/>
                    </a:ext>
                  </a:extLst>
                </a:gridCol>
                <a:gridCol w="1204395">
                  <a:extLst>
                    <a:ext uri="{9D8B030D-6E8A-4147-A177-3AD203B41FA5}">
                      <a16:colId xmlns:a16="http://schemas.microsoft.com/office/drawing/2014/main" val="3736566662"/>
                    </a:ext>
                  </a:extLst>
                </a:gridCol>
              </a:tblGrid>
              <a:tr h="22662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3F3F3F"/>
                          </a:solidFill>
                          <a:effectLst/>
                          <a:latin typeface="Arial Narrow" panose="020B0606020202030204" pitchFamily="34" charset="0"/>
                        </a:rPr>
                        <a:t>FF-PVA in Oberfranken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3F3F3F"/>
                          </a:solidFill>
                          <a:effectLst/>
                          <a:latin typeface="Arial Narrow" panose="020B0606020202030204" pitchFamily="34" charset="0"/>
                        </a:rPr>
                        <a:t>Anzahl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3F3F3F"/>
                          </a:solidFill>
                          <a:effectLst/>
                          <a:latin typeface="Arial Narrow" panose="020B0606020202030204" pitchFamily="34" charset="0"/>
                        </a:rPr>
                        <a:t>Fläche in 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315087"/>
                  </a:ext>
                </a:extLst>
              </a:tr>
              <a:tr h="22662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 Betrieb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332346"/>
                  </a:ext>
                </a:extLst>
              </a:tr>
              <a:tr h="22662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genehmigt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064110"/>
                  </a:ext>
                </a:extLst>
              </a:tr>
              <a:tr h="22662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 Planung (nur BLP)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08602"/>
                  </a:ext>
                </a:extLst>
              </a:tr>
              <a:tr h="1605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Quelle: eigene Erhebungen, Raumbeobachtung / ROF SG 24; Stand 2.2024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F3F3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3606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2000" y="764703"/>
            <a:ext cx="8101012" cy="745009"/>
          </a:xfrm>
        </p:spPr>
        <p:txBody>
          <a:bodyPr/>
          <a:lstStyle/>
          <a:p>
            <a:r>
              <a:rPr lang="de-DE" sz="2000" dirty="0" smtClean="0">
                <a:solidFill>
                  <a:schemeClr val="tx1"/>
                </a:solidFill>
                <a:latin typeface="+mn-lt"/>
              </a:rPr>
              <a:t>Politisches Ziel: Weiterer Ausbau der Photovoltaik</a:t>
            </a: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6. Mai 2024</a:t>
            </a:r>
            <a:endParaRPr lang="de-DE" alt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Planungsausschusssitzung RPV Oberfranken-Ost</a:t>
            </a:r>
            <a:endParaRPr lang="de-DE" alt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CC85-F826-43A2-A383-127200AC6683}" type="slidenum">
              <a:rPr lang="de-DE" altLang="de-DE"/>
              <a:pPr/>
              <a:t>3</a:t>
            </a:fld>
            <a:endParaRPr lang="de-DE" alt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21012"/>
            <a:ext cx="5328592" cy="416224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53" y="1753583"/>
            <a:ext cx="2448447" cy="3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36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6. Mai 2024</a:t>
            </a:r>
            <a:endParaRPr lang="de-DE" alt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Planungsausschusssitzung RPV Oberfranken-Ost</a:t>
            </a:r>
            <a:endParaRPr lang="de-DE" alt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CC85-F826-43A2-A383-127200AC6683}" type="slidenum">
              <a:rPr lang="de-DE" altLang="de-DE"/>
              <a:pPr/>
              <a:t>4</a:t>
            </a:fld>
            <a:endParaRPr lang="de-DE" alt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"/>
          <a:stretch/>
        </p:blipFill>
        <p:spPr>
          <a:xfrm>
            <a:off x="4113636" y="1517219"/>
            <a:ext cx="2251264" cy="4439996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 bwMode="auto">
          <a:xfrm>
            <a:off x="185726" y="787349"/>
            <a:ext cx="3684249" cy="61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24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9pPr>
          </a:lstStyle>
          <a:p>
            <a:r>
              <a:rPr lang="de-DE" sz="2000" kern="0" dirty="0" smtClean="0">
                <a:solidFill>
                  <a:schemeClr val="tx1"/>
                </a:solidFill>
                <a:latin typeface="+mn-lt"/>
              </a:rPr>
              <a:t>PV-Förderkulisse benachteiligte Gebiete (EEG)</a:t>
            </a:r>
            <a:endParaRPr lang="de-DE" sz="20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80" y="1801627"/>
            <a:ext cx="3665095" cy="364502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343304"/>
            <a:ext cx="230742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65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6. Mai 2024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Planungsausschusssitzung RPV Oberfranken-Ost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CC85-F826-43A2-A383-127200AC6683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8" name="Rechteck 7"/>
          <p:cNvSpPr/>
          <p:nvPr/>
        </p:nvSpPr>
        <p:spPr>
          <a:xfrm>
            <a:off x="683569" y="1052736"/>
            <a:ext cx="7580956" cy="461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de-DE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Zusammenfassung der Ausgangslage</a:t>
            </a:r>
          </a:p>
          <a:p>
            <a:pPr lvl="0" algn="just">
              <a:lnSpc>
                <a:spcPct val="120000"/>
              </a:lnSpc>
              <a:spcAft>
                <a:spcPts val="0"/>
              </a:spcAft>
            </a:pPr>
            <a:endParaRPr lang="de-DE" sz="12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Dynamischer </a:t>
            </a:r>
            <a:r>
              <a:rPr lang="de-DE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Ausbau von Freiflächen-Photovoltaikanlagen in Oberfranken und infolgedessen zunehmende technische Überprägung der Landschaft und hohe Flächeninanspruchnahme.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Steuerungswirkung des EEG abnehmend; Entwicklung in Richtung großflächiger FF-PVA (Planungen in Oberfranken derzeit </a:t>
            </a:r>
            <a:r>
              <a:rPr lang="de-DE" sz="14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Ø</a:t>
            </a:r>
            <a:r>
              <a:rPr lang="de-DE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10 ha)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Zunahme </a:t>
            </a:r>
            <a:r>
              <a:rPr lang="de-DE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von Nutzungskonflikten, insb. mit Landwirtschaft, Landschafts- und Naturschutz. Außerdem Problematik der Netzintegration aufgrund unzureichender Abstimmung zwischen FF-PVA Planung und Stromnetzbetreibern.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Träger </a:t>
            </a:r>
            <a:r>
              <a:rPr lang="de-DE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der Regionalplanung sind zwar nach LEP 6.2.3 legitimiert, Vorrang- und Vorbehaltsgebiete für die Errichtung von Freiflächen-Photovoltaikanlagen festzulegen. Da diese jedoch faktisch keine Ausschlusswirkung entfalten können und FF-PVA in aller Regel ohnehin der Bauleitplanung bedürfen, wird dieses Instrument nicht </a:t>
            </a:r>
            <a:r>
              <a:rPr lang="de-DE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genutzt</a:t>
            </a:r>
            <a:endParaRPr lang="de-DE" sz="14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RPV Oberfranken-Ost</a:t>
            </a:r>
            <a:r>
              <a:rPr lang="de-DE" sz="14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Informelle textliche "Leitlinien zur Nutzung der Solarenergie" (2022</a:t>
            </a:r>
            <a:r>
              <a:rPr lang="de-DE" sz="1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als vorhandene Grundlage</a:t>
            </a:r>
            <a:endParaRPr lang="de-DE" sz="1400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7925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6. Mai 2024</a:t>
            </a:r>
            <a:endParaRPr lang="de-DE" alt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Planungsausschusssitzung RPV Oberfranken-Ost</a:t>
            </a:r>
            <a:endParaRPr lang="de-DE" alt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CC85-F826-43A2-A383-127200AC6683}" type="slidenum">
              <a:rPr lang="de-DE" altLang="de-DE"/>
              <a:pPr/>
              <a:t>6</a:t>
            </a:fld>
            <a:endParaRPr lang="de-DE" altLang="de-DE"/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630879"/>
              </p:ext>
            </p:extLst>
          </p:nvPr>
        </p:nvGraphicFramePr>
        <p:xfrm>
          <a:off x="395536" y="908720"/>
          <a:ext cx="7992887" cy="483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24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6. Mai 2024</a:t>
            </a:r>
            <a:endParaRPr lang="de-DE" alt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Planungsausschusssitzung RPV Oberfranken-Ost</a:t>
            </a:r>
            <a:endParaRPr lang="de-DE" alt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CC85-F826-43A2-A383-127200AC6683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923928" y="1124744"/>
            <a:ext cx="4968552" cy="227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24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9pPr>
          </a:lstStyle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sz="1600" b="1" kern="0" dirty="0" smtClean="0">
                <a:solidFill>
                  <a:schemeClr val="tx1"/>
                </a:solidFill>
              </a:rPr>
              <a:t>Gebietskulisse</a:t>
            </a:r>
            <a:r>
              <a:rPr lang="de-DE" sz="1400" b="1" kern="0" dirty="0" smtClean="0">
                <a:solidFill>
                  <a:schemeClr val="tx1"/>
                </a:solidFill>
              </a:rPr>
              <a:t> </a:t>
            </a:r>
            <a:r>
              <a:rPr lang="de-DE" sz="1400" kern="0" dirty="0" smtClean="0">
                <a:solidFill>
                  <a:schemeClr val="tx1"/>
                </a:solidFill>
              </a:rPr>
              <a:t>für raumplanerisch konfliktarme FF-PV-Standorte als Grundlage für konkrete (kommunale) Planungen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sz="1400" kern="0" dirty="0" smtClean="0">
                <a:solidFill>
                  <a:schemeClr val="tx1"/>
                </a:solidFill>
              </a:rPr>
              <a:t>Vorlage eines </a:t>
            </a:r>
            <a:r>
              <a:rPr lang="de-DE" sz="1600" b="1" kern="0" dirty="0" smtClean="0">
                <a:solidFill>
                  <a:schemeClr val="tx1"/>
                </a:solidFill>
              </a:rPr>
              <a:t>Bewertungsbogens</a:t>
            </a:r>
            <a:r>
              <a:rPr lang="de-DE" sz="1400" kern="0" dirty="0" smtClean="0">
                <a:solidFill>
                  <a:schemeClr val="tx1"/>
                </a:solidFill>
              </a:rPr>
              <a:t> für FF-PV-Anträge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sz="1600" b="1" kern="0" dirty="0" smtClean="0">
                <a:solidFill>
                  <a:schemeClr val="tx1"/>
                </a:solidFill>
              </a:rPr>
              <a:t>Hintergrundinformationen</a:t>
            </a:r>
            <a:r>
              <a:rPr lang="de-DE" sz="1400" kern="0" dirty="0" smtClean="0">
                <a:solidFill>
                  <a:schemeClr val="tx1"/>
                </a:solidFill>
              </a:rPr>
              <a:t> über Ausbauziele und rechtliche Rahmenbedingungen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sz="1400" kern="0" dirty="0" smtClean="0">
                <a:solidFill>
                  <a:schemeClr val="tx1"/>
                </a:solidFill>
              </a:rPr>
              <a:t>Auswahl von </a:t>
            </a:r>
            <a:r>
              <a:rPr lang="de-DE" sz="1600" b="1" kern="0" dirty="0" smtClean="0">
                <a:solidFill>
                  <a:schemeClr val="tx1"/>
                </a:solidFill>
              </a:rPr>
              <a:t>Praxisbeispielen</a:t>
            </a:r>
            <a:r>
              <a:rPr lang="de-DE" sz="1400" kern="0" dirty="0" smtClean="0">
                <a:solidFill>
                  <a:schemeClr val="tx1"/>
                </a:solidFill>
              </a:rPr>
              <a:t> für raumverträgliche, flächenschonende und multifunktionale PVA</a:t>
            </a:r>
            <a:endParaRPr lang="de-DE" sz="1400" kern="0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2277"/>
            <a:ext cx="3465054" cy="47897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Titel 1"/>
          <p:cNvSpPr txBox="1">
            <a:spLocks/>
          </p:cNvSpPr>
          <p:nvPr/>
        </p:nvSpPr>
        <p:spPr bwMode="auto">
          <a:xfrm>
            <a:off x="3995936" y="3837188"/>
            <a:ext cx="4752528" cy="940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24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85B6B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400" b="1" i="1" kern="0" dirty="0" smtClean="0">
                <a:solidFill>
                  <a:schemeClr val="tx1"/>
                </a:solidFill>
              </a:rPr>
              <a:t>Bereitstellung durch die Regierung von Oberfranken als höhere Landesplanungsbehörde</a:t>
            </a:r>
          </a:p>
        </p:txBody>
      </p:sp>
      <p:sp>
        <p:nvSpPr>
          <p:cNvPr id="2" name="Rechteck 1"/>
          <p:cNvSpPr/>
          <p:nvPr/>
        </p:nvSpPr>
        <p:spPr>
          <a:xfrm>
            <a:off x="3995936" y="5057669"/>
            <a:ext cx="4752528" cy="89161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r>
              <a:rPr lang="de-DE" sz="1400" b="1" i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Umsetzung für den Regierungsbezirk Oberfranken (nicht Planungsregionen)</a:t>
            </a:r>
          </a:p>
        </p:txBody>
      </p:sp>
    </p:spTree>
    <p:extLst>
      <p:ext uri="{BB962C8B-B14F-4D97-AF65-F5344CB8AC3E}">
        <p14:creationId xmlns:p14="http://schemas.microsoft.com/office/powerpoint/2010/main" val="1143766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6. Mai 2024</a:t>
            </a:r>
            <a:endParaRPr lang="de-DE" alt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Planungsausschusssitzung RPV Oberfranken-Ost</a:t>
            </a:r>
            <a:endParaRPr lang="de-DE" alt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CC85-F826-43A2-A383-127200AC6683}" type="slidenum">
              <a:rPr lang="de-DE" altLang="de-DE"/>
              <a:pPr/>
              <a:t>8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1" y="908720"/>
            <a:ext cx="3465054" cy="47897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3779912" y="908720"/>
            <a:ext cx="51845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43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43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43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43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kern="0" dirty="0"/>
              <a:t>Lenkung von FF-PVA-Planungen auf </a:t>
            </a:r>
            <a:r>
              <a:rPr lang="de-DE" sz="1400" b="1" kern="0" dirty="0"/>
              <a:t>raumverträgliche Standorte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1400" b="1" dirty="0" smtClean="0"/>
              <a:t>Informelles </a:t>
            </a:r>
            <a:r>
              <a:rPr lang="de-DE" altLang="de-DE" sz="1400" b="1" dirty="0"/>
              <a:t>Planungs- und </a:t>
            </a:r>
            <a:r>
              <a:rPr lang="de-DE" altLang="de-DE" sz="1400" b="1" dirty="0" smtClean="0"/>
              <a:t>Steuerungsinstrument</a:t>
            </a:r>
            <a:r>
              <a:rPr lang="de-DE" altLang="de-DE" sz="1400" dirty="0" smtClean="0"/>
              <a:t> </a:t>
            </a:r>
            <a:r>
              <a:rPr lang="de-DE" altLang="de-DE" sz="1400" dirty="0"/>
              <a:t>insb. für </a:t>
            </a:r>
            <a:r>
              <a:rPr lang="de-DE" altLang="de-DE" sz="1400" dirty="0" smtClean="0"/>
              <a:t>Kommunen zur </a:t>
            </a:r>
            <a:r>
              <a:rPr lang="de-DE" sz="1400" kern="0" dirty="0" smtClean="0"/>
              <a:t>Unterstützung </a:t>
            </a:r>
            <a:r>
              <a:rPr lang="de-DE" sz="1400" kern="0" dirty="0"/>
              <a:t>einer vorausschauenden kommunalen Planung </a:t>
            </a:r>
            <a:r>
              <a:rPr lang="de-DE" sz="1400" kern="0" dirty="0" smtClean="0"/>
              <a:t>(</a:t>
            </a:r>
            <a:r>
              <a:rPr lang="de-DE" sz="1400" kern="0" dirty="0"/>
              <a:t>gesamträumliche Betrachtungen statt Antrags- / Projektbewertung)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1400" kern="0" dirty="0" smtClean="0"/>
              <a:t>Angebot </a:t>
            </a:r>
            <a:r>
              <a:rPr lang="de-DE" altLang="de-DE" sz="1400" kern="0" dirty="0"/>
              <a:t>insb. an (kleinere) Städte und Gemeinden ohne eigene </a:t>
            </a:r>
            <a:r>
              <a:rPr lang="de-DE" altLang="de-DE" sz="1400" kern="0" dirty="0" smtClean="0"/>
              <a:t>Grundlagen</a:t>
            </a:r>
            <a:endParaRPr lang="de-DE" altLang="de-DE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1400" kern="0" dirty="0" smtClean="0"/>
              <a:t>Bereitstellung einer </a:t>
            </a:r>
            <a:r>
              <a:rPr lang="de-DE" altLang="de-DE" sz="1400" b="1" kern="0" dirty="0" smtClean="0"/>
              <a:t>kartographischen Gebietskulisse </a:t>
            </a:r>
            <a:r>
              <a:rPr lang="de-DE" altLang="de-DE" sz="1400" kern="0" dirty="0" smtClean="0"/>
              <a:t>durch gewichtete und kategorisierte Zusammenführung von Rauminformationen </a:t>
            </a:r>
            <a:r>
              <a:rPr lang="de-DE" altLang="de-DE" sz="1400" b="1" kern="0" dirty="0" smtClean="0"/>
              <a:t>als Ergänzung bestehender Handreichungen / Kriterienkataloge / Beschlüsse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1400" b="1" dirty="0" err="1"/>
              <a:t>Raumordnerischer</a:t>
            </a:r>
            <a:r>
              <a:rPr lang="de-DE" altLang="de-DE" sz="1400" b="1" dirty="0"/>
              <a:t> Maßstab </a:t>
            </a:r>
            <a:r>
              <a:rPr lang="de-DE" altLang="de-DE" sz="1400" dirty="0" smtClean="0">
                <a:sym typeface="Wingdings" panose="05000000000000000000" pitchFamily="2" charset="2"/>
              </a:rPr>
              <a:t></a:t>
            </a:r>
            <a:r>
              <a:rPr lang="de-DE" altLang="de-DE" sz="1400" dirty="0" smtClean="0"/>
              <a:t> </a:t>
            </a:r>
            <a:r>
              <a:rPr lang="de-DE" altLang="de-DE" sz="1400" dirty="0"/>
              <a:t>Ergänzung um kleinräumige und örtliche Belange erforderlich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/>
              <a:t>Pragmatische </a:t>
            </a:r>
            <a:r>
              <a:rPr lang="de-DE" sz="1400" dirty="0"/>
              <a:t>Herangehensweise – </a:t>
            </a:r>
            <a:r>
              <a:rPr lang="de-DE" sz="1400" b="1" dirty="0" smtClean="0"/>
              <a:t>Anwendbarkeit im Fokus</a:t>
            </a:r>
            <a:endParaRPr lang="de-DE" sz="1400" b="1" kern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/>
              <a:t>Berücksichtigung </a:t>
            </a:r>
            <a:r>
              <a:rPr lang="de-DE" sz="1400" dirty="0"/>
              <a:t>vorhandener Leitfäden / Hinweise 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de-DE" sz="1600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03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6. Mai 2024</a:t>
            </a:r>
            <a:endParaRPr lang="de-DE" alt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Planungsausschusssitzung RPV Oberfranken-Ost</a:t>
            </a:r>
            <a:endParaRPr lang="de-DE" alt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CC85-F826-43A2-A383-127200AC6683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6" name="Textfeld 15"/>
          <p:cNvSpPr txBox="1"/>
          <p:nvPr/>
        </p:nvSpPr>
        <p:spPr>
          <a:xfrm>
            <a:off x="395536" y="814001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349375" algn="l"/>
              </a:tabLst>
            </a:pP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Gebietskulisse für Freiflächen-Photovoltaikanlagen im Freiraum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538313"/>
            <a:ext cx="2301775" cy="3859667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 bwMode="auto">
          <a:xfrm>
            <a:off x="2727382" y="2078960"/>
            <a:ext cx="4365567" cy="646986"/>
          </a:xfrm>
          <a:prstGeom prst="roundRect">
            <a:avLst/>
          </a:prstGeom>
          <a:solidFill>
            <a:srgbClr val="FF0000">
              <a:alpha val="98000"/>
            </a:srgbClr>
          </a:solidFill>
          <a:ln w="9525" cap="flat" cmpd="sng" algn="ctr">
            <a:solidFill>
              <a:srgbClr val="213C4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</a:rPr>
              <a:t>Hoher Raumwiderstand / 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Nicht geeignete Flächen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2747055" y="3068960"/>
            <a:ext cx="4365567" cy="64698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213C4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</a:rPr>
              <a:t>Mittlerer Raumwiderstand /  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Nur bedingt geeignete Flächen </a:t>
            </a:r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2727380" y="4021062"/>
            <a:ext cx="4365567" cy="93642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213C4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</a:rPr>
              <a:t>Geringer Raumwiderstand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 smtClean="0">
                <a:solidFill>
                  <a:schemeClr val="tx1"/>
                </a:solidFill>
              </a:rPr>
              <a:t>→</a:t>
            </a:r>
            <a:r>
              <a:rPr lang="de-DE" sz="1400" dirty="0" smtClean="0">
                <a:solidFill>
                  <a:schemeClr val="tx1"/>
                </a:solidFill>
              </a:rPr>
              <a:t>  </a:t>
            </a:r>
            <a:r>
              <a:rPr lang="de-DE" sz="1400" dirty="0" err="1" smtClean="0">
                <a:solidFill>
                  <a:schemeClr val="tx1"/>
                </a:solidFill>
              </a:rPr>
              <a:t>Suchraum</a:t>
            </a:r>
            <a:r>
              <a:rPr lang="de-DE" sz="1400" dirty="0" smtClean="0">
                <a:solidFill>
                  <a:schemeClr val="tx1"/>
                </a:solidFill>
              </a:rPr>
              <a:t> für FF-PVA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→</a:t>
            </a:r>
            <a:r>
              <a:rPr lang="de-DE" sz="1400" b="1" dirty="0" smtClean="0">
                <a:solidFill>
                  <a:schemeClr val="tx1"/>
                </a:solidFill>
              </a:rPr>
              <a:t>  </a:t>
            </a:r>
            <a:r>
              <a:rPr lang="de-DE" sz="1400" dirty="0" smtClean="0">
                <a:solidFill>
                  <a:schemeClr val="tx1"/>
                </a:solidFill>
              </a:rPr>
              <a:t>Ergänzung Eignungskriterien</a:t>
            </a:r>
          </a:p>
        </p:txBody>
      </p:sp>
    </p:spTree>
    <p:extLst>
      <p:ext uri="{BB962C8B-B14F-4D97-AF65-F5344CB8AC3E}">
        <p14:creationId xmlns:p14="http://schemas.microsoft.com/office/powerpoint/2010/main" val="2688610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OFr - Presse - PP Template - 20120116">
  <a:themeElements>
    <a:clrScheme name="ROFr - Presse - PP Template - 2012011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Fr - Presse - PP Template - 201201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800" b="0" i="0" u="none" strike="noStrike" cap="none" normalizeH="0" baseline="0" smtClean="0">
            <a:ln>
              <a:noFill/>
            </a:ln>
            <a:solidFill>
              <a:srgbClr val="385B6B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800" b="0" i="0" u="none" strike="noStrike" cap="none" normalizeH="0" baseline="0" smtClean="0">
            <a:ln>
              <a:noFill/>
            </a:ln>
            <a:solidFill>
              <a:srgbClr val="385B6B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OFr - Presse - PP Template - 201201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Fr - Presse - PP Template - 201201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Fr - Presse - PP Template - 201201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Fr - Presse - PP Template - 201201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Fr - Presse - PP Template - 201201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Fr - Presse - PP Template - 201201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OFr - Presse - PP Template - 20120116">
  <a:themeElements>
    <a:clrScheme name="ROFr - Presse - PP Template - 2012011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Fr - Presse - PP Template - 201201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800" b="0" i="0" u="none" strike="noStrike" cap="none" normalizeH="0" baseline="0" smtClean="0">
            <a:ln>
              <a:noFill/>
            </a:ln>
            <a:solidFill>
              <a:srgbClr val="385B6B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800" b="0" i="0" u="none" strike="noStrike" cap="none" normalizeH="0" baseline="0" smtClean="0">
            <a:ln>
              <a:noFill/>
            </a:ln>
            <a:solidFill>
              <a:srgbClr val="385B6B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OFr - Presse - PP Template - 201201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Fr - Presse - PP Template - 201201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Fr - Presse - PP Template - 201201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Fr - Presse - PP Template - 201201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Fr - Presse - PP Template - 201201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Fr - Presse - PP Template - 201201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Fr - Presse - PP Template - 201201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1502</Words>
  <Application>Microsoft Office PowerPoint</Application>
  <PresentationFormat>Bildschirmpräsentation (4:3)</PresentationFormat>
  <Paragraphs>196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Narrow</vt:lpstr>
      <vt:lpstr>Symbol</vt:lpstr>
      <vt:lpstr>Times New Roman</vt:lpstr>
      <vt:lpstr>Wingdings</vt:lpstr>
      <vt:lpstr>1_ROFr - Presse - PP Template - 20120116</vt:lpstr>
      <vt:lpstr>ROFr - Presse - PP Template - 20120116</vt:lpstr>
      <vt:lpstr>Planungshilfe zur raumverträglichen Steuerung von Freiflächen-Photovoltaikanlagen   Werkstattbericht </vt:lpstr>
      <vt:lpstr>PowerPoint-Präsentation</vt:lpstr>
      <vt:lpstr>Politisches Ziel: Weiterer Ausbau der Photovoltaik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Stand: 03.12.2012</Manager>
  <Company>Regionaler Planungsverband Oberfranken-West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Regionaler Planungsverband Oberfranken-Ost</dc:title>
  <dc:subject>Muster</dc:subject>
  <dc:creator>Regierung von Oberfranken</dc:creator>
  <cp:lastModifiedBy>Hofmann, Kristina (Reg Oberfranken)</cp:lastModifiedBy>
  <cp:revision>274</cp:revision>
  <cp:lastPrinted>2024-04-25T12:08:38Z</cp:lastPrinted>
  <dcterms:created xsi:type="dcterms:W3CDTF">2012-01-16T10:13:42Z</dcterms:created>
  <dcterms:modified xsi:type="dcterms:W3CDTF">2024-04-30T06:28:04Z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TC010721571031</vt:lpwstr>
  </property>
</Properties>
</file>