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56" r:id="rId3"/>
    <p:sldId id="257" r:id="rId4"/>
    <p:sldId id="258" r:id="rId5"/>
    <p:sldId id="259" r:id="rId6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irnbaum, Michael (Reg Oberfranken)" initials="BM(O" lastIdx="2" clrIdx="0">
    <p:extLst>
      <p:ext uri="{19B8F6BF-5375-455C-9EA6-DF929625EA0E}">
        <p15:presenceInfo xmlns:p15="http://schemas.microsoft.com/office/powerpoint/2012/main" userId="S-1-5-21-1289117853-911153512-630672053-38012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119" d="100"/>
          <a:sy n="119" d="100"/>
        </p:scale>
        <p:origin x="96" y="3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CD98D7-8A53-4272-800C-BC2A8B17F391}" type="datetimeFigureOut">
              <a:rPr lang="de-DE" smtClean="0"/>
              <a:t>02.05.2024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F16B58-F7FA-424C-AAE4-76527420657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672057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CD98D7-8A53-4272-800C-BC2A8B17F391}" type="datetimeFigureOut">
              <a:rPr lang="de-DE" smtClean="0"/>
              <a:t>02.05.2024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F16B58-F7FA-424C-AAE4-76527420657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37521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CD98D7-8A53-4272-800C-BC2A8B17F391}" type="datetimeFigureOut">
              <a:rPr lang="de-DE" smtClean="0"/>
              <a:t>02.05.2024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F16B58-F7FA-424C-AAE4-76527420657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097804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CD98D7-8A53-4272-800C-BC2A8B17F391}" type="datetimeFigureOut">
              <a:rPr lang="de-DE" smtClean="0"/>
              <a:t>02.05.2024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F16B58-F7FA-424C-AAE4-76527420657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551170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CD98D7-8A53-4272-800C-BC2A8B17F391}" type="datetimeFigureOut">
              <a:rPr lang="de-DE" smtClean="0"/>
              <a:t>02.05.2024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F16B58-F7FA-424C-AAE4-76527420657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463694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CD98D7-8A53-4272-800C-BC2A8B17F391}" type="datetimeFigureOut">
              <a:rPr lang="de-DE" smtClean="0"/>
              <a:t>02.05.2024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F16B58-F7FA-424C-AAE4-76527420657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940463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CD98D7-8A53-4272-800C-BC2A8B17F391}" type="datetimeFigureOut">
              <a:rPr lang="de-DE" smtClean="0"/>
              <a:t>02.05.2024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F16B58-F7FA-424C-AAE4-76527420657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774172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CD98D7-8A53-4272-800C-BC2A8B17F391}" type="datetimeFigureOut">
              <a:rPr lang="de-DE" smtClean="0"/>
              <a:t>02.05.2024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F16B58-F7FA-424C-AAE4-76527420657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310593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CD98D7-8A53-4272-800C-BC2A8B17F391}" type="datetimeFigureOut">
              <a:rPr lang="de-DE" smtClean="0"/>
              <a:t>02.05.2024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F16B58-F7FA-424C-AAE4-76527420657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37898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CD98D7-8A53-4272-800C-BC2A8B17F391}" type="datetimeFigureOut">
              <a:rPr lang="de-DE" smtClean="0"/>
              <a:t>02.05.2024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F16B58-F7FA-424C-AAE4-76527420657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80515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CD98D7-8A53-4272-800C-BC2A8B17F391}" type="datetimeFigureOut">
              <a:rPr lang="de-DE" smtClean="0"/>
              <a:t>02.05.2024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F16B58-F7FA-424C-AAE4-76527420657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963643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CD98D7-8A53-4272-800C-BC2A8B17F391}" type="datetimeFigureOut">
              <a:rPr lang="de-DE" smtClean="0"/>
              <a:t>02.05.2024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F16B58-F7FA-424C-AAE4-76527420657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29061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feld 8"/>
          <p:cNvSpPr txBox="1"/>
          <p:nvPr/>
        </p:nvSpPr>
        <p:spPr>
          <a:xfrm>
            <a:off x="209006" y="379065"/>
            <a:ext cx="906562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Planungsausschusssitzung am 06. Mai 2024</a:t>
            </a:r>
            <a:endParaRPr lang="de-DE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feld 3"/>
          <p:cNvSpPr txBox="1"/>
          <p:nvPr/>
        </p:nvSpPr>
        <p:spPr>
          <a:xfrm>
            <a:off x="697922" y="2571673"/>
            <a:ext cx="1079615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b="1">
                <a:latin typeface="Arial" panose="020B0604020202020204" pitchFamily="34" charset="0"/>
                <a:cs typeface="Arial" panose="020B0604020202020204" pitchFamily="34" charset="0"/>
              </a:rPr>
              <a:t>TOP </a:t>
            </a:r>
            <a:r>
              <a:rPr lang="de-DE" sz="2800" b="1" smtClean="0">
                <a:latin typeface="Arial" panose="020B0604020202020204" pitchFamily="34" charset="0"/>
                <a:cs typeface="Arial" panose="020B0604020202020204" pitchFamily="34" charset="0"/>
              </a:rPr>
              <a:t>5 </a:t>
            </a:r>
            <a:r>
              <a:rPr lang="de-DE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:    </a:t>
            </a:r>
            <a:r>
              <a:rPr lang="de-DE" sz="2800" b="1" dirty="0">
                <a:latin typeface="Arial" panose="020B0604020202020204" pitchFamily="34" charset="0"/>
                <a:cs typeface="Arial" panose="020B0604020202020204" pitchFamily="34" charset="0"/>
              </a:rPr>
              <a:t>Fortschreibung des Kapitels 3 „Siedlungswesen“</a:t>
            </a:r>
          </a:p>
        </p:txBody>
      </p:sp>
      <p:sp>
        <p:nvSpPr>
          <p:cNvPr id="6" name="Textfeld 5"/>
          <p:cNvSpPr txBox="1"/>
          <p:nvPr/>
        </p:nvSpPr>
        <p:spPr>
          <a:xfrm>
            <a:off x="342899" y="6374674"/>
            <a:ext cx="412024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Referent: Matthias Nicolai, Regierung von Oberfranken</a:t>
            </a:r>
            <a:endParaRPr lang="de-DE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Grafi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34126" y="235132"/>
            <a:ext cx="1881111" cy="6879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6055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628650" y="764704"/>
            <a:ext cx="8964488" cy="936104"/>
          </a:xfrm>
          <a:prstGeom prst="rect">
            <a:avLst/>
          </a:prstGeom>
          <a:noFill/>
        </p:spPr>
        <p:txBody>
          <a:bodyPr vert="horz" lIns="0" tIns="45720" rIns="0" bIns="45720" rtlCol="0" anchor="t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de-DE" altLang="de-DE" sz="2400" b="1" dirty="0" smtClean="0"/>
              <a:t>Gründe für die Fortschreibung des Kapitels 3 „Siedlungswesen“</a:t>
            </a:r>
            <a:endParaRPr lang="de-DE" altLang="de-DE" sz="2400" b="1" dirty="0"/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628650" y="1825625"/>
            <a:ext cx="7886700" cy="4351338"/>
          </a:xfrm>
          <a:prstGeom prst="rect">
            <a:avLst/>
          </a:prstGeom>
          <a:noFill/>
        </p:spPr>
        <p:txBody>
          <a:bodyPr vert="horz" lIns="0" tIns="45720" rIns="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de-DE" altLang="de-DE" sz="2000" dirty="0" smtClean="0"/>
              <a:t>Seit Inkrafttreten der jetzigen Fassung des Kapitels im Jahr 2000 haben sich wesentliche Neuerungen ergeben:</a:t>
            </a:r>
          </a:p>
          <a:p>
            <a:pPr marL="457200" indent="-457200" algn="l">
              <a:buFont typeface="+mj-lt"/>
              <a:buAutoNum type="arabicPeriod"/>
            </a:pPr>
            <a:endParaRPr lang="de-DE" altLang="de-DE" sz="2000" dirty="0" smtClean="0"/>
          </a:p>
          <a:p>
            <a:pPr marL="457200" indent="-457200" algn="l">
              <a:buFont typeface="+mj-lt"/>
              <a:buAutoNum type="arabicPeriod"/>
            </a:pPr>
            <a:r>
              <a:rPr lang="de-DE" altLang="de-DE" sz="2000" dirty="0" smtClean="0"/>
              <a:t>Änderungen der </a:t>
            </a:r>
            <a:r>
              <a:rPr lang="de-DE" sz="2000" dirty="0" err="1" smtClean="0"/>
              <a:t>raumordnerischen</a:t>
            </a:r>
            <a:r>
              <a:rPr lang="de-DE" sz="2000" dirty="0" smtClean="0"/>
              <a:t> Vorgaben durch das B</a:t>
            </a:r>
            <a:r>
              <a:rPr lang="de-DE" altLang="de-DE" sz="2000" dirty="0" smtClean="0"/>
              <a:t>ayerische Landesplanungsgesetz </a:t>
            </a:r>
            <a:r>
              <a:rPr lang="de-DE" sz="2000" dirty="0" smtClean="0"/>
              <a:t>(</a:t>
            </a:r>
            <a:r>
              <a:rPr lang="de-DE" sz="2000" dirty="0" err="1" smtClean="0"/>
              <a:t>BayLplG</a:t>
            </a:r>
            <a:r>
              <a:rPr lang="de-DE" sz="2000" dirty="0" smtClean="0"/>
              <a:t>) </a:t>
            </a:r>
            <a:r>
              <a:rPr lang="de-DE" altLang="de-DE" sz="2000" dirty="0" smtClean="0"/>
              <a:t>vom 01.02.2021</a:t>
            </a:r>
            <a:br>
              <a:rPr lang="de-DE" altLang="de-DE" sz="2000" dirty="0" smtClean="0"/>
            </a:br>
            <a:r>
              <a:rPr lang="de-DE" altLang="de-DE" sz="2000" dirty="0" smtClean="0"/>
              <a:t> </a:t>
            </a:r>
          </a:p>
          <a:p>
            <a:pPr marL="457200" indent="-457200" algn="l">
              <a:buFont typeface="+mj-lt"/>
              <a:buAutoNum type="arabicPeriod"/>
            </a:pPr>
            <a:r>
              <a:rPr lang="de-DE" altLang="de-DE" sz="2000" dirty="0" smtClean="0"/>
              <a:t>Fortschreibung des Landesentwicklungsprogramm Bayern (LEP);  In Kraft getreten am 01.06.2023</a:t>
            </a:r>
          </a:p>
          <a:p>
            <a:pPr marL="457200" indent="-457200" algn="l">
              <a:buFont typeface="+mj-lt"/>
              <a:buAutoNum type="arabicPeriod"/>
            </a:pPr>
            <a:endParaRPr lang="de-DE" altLang="de-DE" sz="2000" dirty="0" smtClean="0"/>
          </a:p>
          <a:p>
            <a:pPr marL="457200" indent="-457200" algn="l">
              <a:buFont typeface="+mj-lt"/>
              <a:buAutoNum type="arabicPeriod"/>
            </a:pPr>
            <a:r>
              <a:rPr lang="de-DE" altLang="de-DE" sz="2000" dirty="0" smtClean="0"/>
              <a:t>Flächensparoffensive der Bayerischen Staatsregierung</a:t>
            </a:r>
            <a:endParaRPr lang="de-DE" altLang="de-DE" sz="2000" dirty="0"/>
          </a:p>
        </p:txBody>
      </p:sp>
    </p:spTree>
    <p:extLst>
      <p:ext uri="{BB962C8B-B14F-4D97-AF65-F5344CB8AC3E}">
        <p14:creationId xmlns:p14="http://schemas.microsoft.com/office/powerpoint/2010/main" val="10439239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1"/>
          <p:cNvSpPr txBox="1">
            <a:spLocks/>
          </p:cNvSpPr>
          <p:nvPr/>
        </p:nvSpPr>
        <p:spPr>
          <a:xfrm>
            <a:off x="252000" y="1629866"/>
            <a:ext cx="8712488" cy="9350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000" smtClean="0"/>
              <a:t>Planerische Vorgaben zum Flächensparen und Innenentwicklung</a:t>
            </a:r>
            <a:endParaRPr lang="de-DE" sz="2000" dirty="0"/>
          </a:p>
        </p:txBody>
      </p:sp>
      <p:sp>
        <p:nvSpPr>
          <p:cNvPr id="5" name="Inhaltsplatzhalter 2"/>
          <p:cNvSpPr txBox="1">
            <a:spLocks/>
          </p:cNvSpPr>
          <p:nvPr/>
        </p:nvSpPr>
        <p:spPr>
          <a:xfrm>
            <a:off x="647056" y="2636912"/>
            <a:ext cx="8496944" cy="17281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  <a:buFont typeface="Symbol" panose="05050102010706020507" pitchFamily="18" charset="2"/>
              <a:buChar char="-"/>
            </a:pPr>
            <a:r>
              <a:rPr lang="de-DE" sz="1800" smtClean="0"/>
              <a:t>Einführung der 5 ha Richtgröße in Art. 6 Abs. 2 Nr. 3 Bayerisches Landesplanungsgesetz am 01.02.2021</a:t>
            </a:r>
          </a:p>
          <a:p>
            <a:pPr>
              <a:spcBef>
                <a:spcPts val="1200"/>
              </a:spcBef>
              <a:buFont typeface="Symbol" panose="05050102010706020507" pitchFamily="18" charset="2"/>
              <a:buChar char="-"/>
            </a:pPr>
            <a:r>
              <a:rPr lang="de-DE" sz="1800" smtClean="0"/>
              <a:t>Innenentwicklungsvorrang (3.2 Z), ressourcenschonende Siedlungsentwicklung und Flächensparen (3.1 G) im LEP 2013 bzw. LEP 2023</a:t>
            </a:r>
          </a:p>
          <a:p>
            <a:pPr>
              <a:spcBef>
                <a:spcPts val="1200"/>
              </a:spcBef>
              <a:buFont typeface="Symbol" panose="05050102010706020507" pitchFamily="18" charset="2"/>
              <a:buChar char="-"/>
            </a:pPr>
            <a:r>
              <a:rPr lang="de-DE" sz="1800" smtClean="0"/>
              <a:t>Flächensparen und Innenentwicklung in § 1a Abs. 2 BauGB (seit 2013)</a:t>
            </a:r>
          </a:p>
          <a:p>
            <a:pPr>
              <a:spcBef>
                <a:spcPts val="0"/>
              </a:spcBef>
              <a:buFont typeface="Symbol" panose="05050102010706020507" pitchFamily="18" charset="2"/>
              <a:buChar char="-"/>
            </a:pPr>
            <a:endParaRPr lang="de-DE" sz="1800" smtClean="0"/>
          </a:p>
          <a:p>
            <a:pPr>
              <a:spcBef>
                <a:spcPts val="0"/>
              </a:spcBef>
              <a:buFont typeface="Symbol" panose="05050102010706020507" pitchFamily="18" charset="2"/>
              <a:buChar char="-"/>
            </a:pPr>
            <a:endParaRPr lang="de-DE" sz="2000" dirty="0"/>
          </a:p>
        </p:txBody>
      </p:sp>
      <p:sp>
        <p:nvSpPr>
          <p:cNvPr id="6" name="Titel 1"/>
          <p:cNvSpPr txBox="1">
            <a:spLocks/>
          </p:cNvSpPr>
          <p:nvPr/>
        </p:nvSpPr>
        <p:spPr bwMode="auto">
          <a:xfrm>
            <a:off x="251520" y="692696"/>
            <a:ext cx="8253892" cy="935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rgbClr val="005248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rgbClr val="385B6B"/>
                </a:solidFill>
                <a:latin typeface="Arial" pitchFamily="34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rgbClr val="385B6B"/>
                </a:solidFill>
                <a:latin typeface="Arial" pitchFamily="34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rgbClr val="385B6B"/>
                </a:solidFill>
                <a:latin typeface="Arial" pitchFamily="34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rgbClr val="385B6B"/>
                </a:solidFill>
                <a:latin typeface="Arial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rgbClr val="385B6B"/>
                </a:solidFill>
                <a:latin typeface="Arial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rgbClr val="385B6B"/>
                </a:solidFill>
                <a:latin typeface="Arial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rgbClr val="385B6B"/>
                </a:solidFill>
                <a:latin typeface="Arial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rgbClr val="385B6B"/>
                </a:solidFill>
                <a:latin typeface="Arial" pitchFamily="34" charset="0"/>
              </a:defRPr>
            </a:lvl9pPr>
          </a:lstStyle>
          <a:p>
            <a:r>
              <a:rPr lang="de-DE" sz="2400" b="1" dirty="0">
                <a:solidFill>
                  <a:schemeClr val="tx1"/>
                </a:solidFill>
              </a:rPr>
              <a:t>Wesentliche </a:t>
            </a:r>
            <a:r>
              <a:rPr lang="de-DE" sz="2400" b="1" dirty="0" smtClean="0">
                <a:solidFill>
                  <a:schemeClr val="tx1"/>
                </a:solidFill>
              </a:rPr>
              <a:t>normative Änderungen</a:t>
            </a:r>
            <a:endParaRPr lang="de-DE" sz="2400" b="1" kern="0" dirty="0">
              <a:solidFill>
                <a:schemeClr val="tx1"/>
              </a:solidFill>
            </a:endParaRPr>
          </a:p>
        </p:txBody>
      </p:sp>
      <p:sp>
        <p:nvSpPr>
          <p:cNvPr id="7" name="Titel 1"/>
          <p:cNvSpPr txBox="1">
            <a:spLocks/>
          </p:cNvSpPr>
          <p:nvPr/>
        </p:nvSpPr>
        <p:spPr bwMode="auto">
          <a:xfrm>
            <a:off x="459854" y="4365104"/>
            <a:ext cx="8712488" cy="14401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rgbClr val="005248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rgbClr val="385B6B"/>
                </a:solidFill>
                <a:latin typeface="Arial" pitchFamily="34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rgbClr val="385B6B"/>
                </a:solidFill>
                <a:latin typeface="Arial" pitchFamily="34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rgbClr val="385B6B"/>
                </a:solidFill>
                <a:latin typeface="Arial" pitchFamily="34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rgbClr val="385B6B"/>
                </a:solidFill>
                <a:latin typeface="Arial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rgbClr val="385B6B"/>
                </a:solidFill>
                <a:latin typeface="Arial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rgbClr val="385B6B"/>
                </a:solidFill>
                <a:latin typeface="Arial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rgbClr val="385B6B"/>
                </a:solidFill>
                <a:latin typeface="Arial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rgbClr val="385B6B"/>
                </a:solidFill>
                <a:latin typeface="Arial" pitchFamily="34" charset="0"/>
              </a:defRPr>
            </a:lvl9pPr>
          </a:lstStyle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000" kern="0" dirty="0" smtClean="0">
                <a:solidFill>
                  <a:schemeClr val="tx1"/>
                </a:solidFill>
              </a:rPr>
              <a:t>Verzicht </a:t>
            </a:r>
            <a:r>
              <a:rPr lang="de-DE" sz="2000" kern="0" dirty="0">
                <a:solidFill>
                  <a:schemeClr val="tx1"/>
                </a:solidFill>
              </a:rPr>
              <a:t>auf </a:t>
            </a:r>
            <a:r>
              <a:rPr lang="de-DE" sz="2000" kern="0" dirty="0" smtClean="0">
                <a:solidFill>
                  <a:schemeClr val="tx1"/>
                </a:solidFill>
              </a:rPr>
              <a:t>das </a:t>
            </a:r>
            <a:r>
              <a:rPr lang="de-DE" sz="2000" kern="0" dirty="0" err="1" smtClean="0">
                <a:solidFill>
                  <a:schemeClr val="tx1"/>
                </a:solidFill>
              </a:rPr>
              <a:t>raumordnerische</a:t>
            </a:r>
            <a:r>
              <a:rPr lang="de-DE" sz="2000" kern="0" dirty="0" smtClean="0">
                <a:solidFill>
                  <a:schemeClr val="tx1"/>
                </a:solidFill>
              </a:rPr>
              <a:t> Instrument </a:t>
            </a:r>
            <a:r>
              <a:rPr lang="de-DE" sz="2000" kern="0" dirty="0">
                <a:solidFill>
                  <a:schemeClr val="tx1"/>
                </a:solidFill>
              </a:rPr>
              <a:t>der </a:t>
            </a:r>
            <a:r>
              <a:rPr lang="de-DE" sz="2000" kern="0" dirty="0" smtClean="0">
                <a:solidFill>
                  <a:schemeClr val="tx1"/>
                </a:solidFill>
              </a:rPr>
              <a:t>Entwicklungsachsen </a:t>
            </a:r>
            <a:r>
              <a:rPr lang="de-DE" sz="2000" kern="0" dirty="0">
                <a:solidFill>
                  <a:schemeClr val="tx1"/>
                </a:solidFill>
              </a:rPr>
              <a:t>im LEP </a:t>
            </a:r>
            <a:r>
              <a:rPr lang="de-DE" sz="2000" kern="0" dirty="0" smtClean="0">
                <a:solidFill>
                  <a:schemeClr val="tx1"/>
                </a:solidFill>
              </a:rPr>
              <a:t>2013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DE" sz="2000" kern="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80782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1"/>
          <p:cNvSpPr>
            <a:spLocks noGrp="1"/>
          </p:cNvSpPr>
          <p:nvPr>
            <p:ph type="title"/>
          </p:nvPr>
        </p:nvSpPr>
        <p:spPr>
          <a:xfrm>
            <a:off x="252000" y="982994"/>
            <a:ext cx="8101012" cy="935038"/>
          </a:xfrm>
        </p:spPr>
        <p:txBody>
          <a:bodyPr/>
          <a:lstStyle/>
          <a:p>
            <a:r>
              <a:rPr lang="de-DE" altLang="de-DE" sz="2400" b="1" dirty="0" smtClean="0">
                <a:solidFill>
                  <a:schemeClr val="tx1"/>
                </a:solidFill>
              </a:rPr>
              <a:t>Weiteres Vorgehen</a:t>
            </a:r>
            <a:endParaRPr lang="de-DE" sz="2400" b="1" dirty="0"/>
          </a:p>
        </p:txBody>
      </p:sp>
      <p:sp>
        <p:nvSpPr>
          <p:cNvPr id="5" name="Inhaltsplatzhalter 2"/>
          <p:cNvSpPr>
            <a:spLocks noGrp="1"/>
          </p:cNvSpPr>
          <p:nvPr>
            <p:ph idx="1"/>
          </p:nvPr>
        </p:nvSpPr>
        <p:spPr>
          <a:xfrm>
            <a:off x="252000" y="2132856"/>
            <a:ext cx="7848392" cy="4137025"/>
          </a:xfrm>
        </p:spPr>
        <p:txBody>
          <a:bodyPr/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de-DE" sz="2000" dirty="0">
                <a:solidFill>
                  <a:schemeClr val="tx1"/>
                </a:solidFill>
              </a:rPr>
              <a:t>Ausarbeitung Leitbild mit Eckpunktepapier 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de-DE" sz="2000" dirty="0" smtClean="0">
                <a:solidFill>
                  <a:schemeClr val="tx1"/>
                </a:solidFill>
              </a:rPr>
              <a:t>Abstimmung </a:t>
            </a:r>
            <a:r>
              <a:rPr lang="de-DE" sz="2000" dirty="0">
                <a:solidFill>
                  <a:schemeClr val="tx1"/>
                </a:solidFill>
              </a:rPr>
              <a:t>mit </a:t>
            </a:r>
            <a:r>
              <a:rPr lang="de-DE" sz="2000" dirty="0" smtClean="0">
                <a:solidFill>
                  <a:schemeClr val="tx1"/>
                </a:solidFill>
              </a:rPr>
              <a:t>ausgewählten </a:t>
            </a:r>
            <a:r>
              <a:rPr lang="de-DE" sz="2000" dirty="0">
                <a:solidFill>
                  <a:schemeClr val="tx1"/>
                </a:solidFill>
              </a:rPr>
              <a:t>Städten und Gemeinden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de-DE" sz="2000" dirty="0" smtClean="0">
                <a:solidFill>
                  <a:schemeClr val="tx1"/>
                </a:solidFill>
              </a:rPr>
              <a:t>Ausarbeitung </a:t>
            </a:r>
            <a:r>
              <a:rPr lang="de-DE" sz="2000" dirty="0">
                <a:solidFill>
                  <a:schemeClr val="tx1"/>
                </a:solidFill>
              </a:rPr>
              <a:t>eines Entwurfs inkl. Umweltbericht mit Beteiligung </a:t>
            </a:r>
            <a:r>
              <a:rPr lang="de-DE" sz="2000" dirty="0" smtClean="0">
                <a:solidFill>
                  <a:schemeClr val="tx1"/>
                </a:solidFill>
              </a:rPr>
              <a:t>der </a:t>
            </a:r>
            <a:r>
              <a:rPr lang="de-DE" sz="2000" dirty="0">
                <a:solidFill>
                  <a:schemeClr val="tx1"/>
                </a:solidFill>
              </a:rPr>
              <a:t>Fachstellen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de-DE" sz="2000" dirty="0" smtClean="0">
                <a:solidFill>
                  <a:schemeClr val="tx1"/>
                </a:solidFill>
              </a:rPr>
              <a:t>Durchführung </a:t>
            </a:r>
            <a:r>
              <a:rPr lang="de-DE" sz="2000" dirty="0">
                <a:solidFill>
                  <a:schemeClr val="tx1"/>
                </a:solidFill>
              </a:rPr>
              <a:t>der SUP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de-DE" sz="2000" dirty="0" smtClean="0">
                <a:solidFill>
                  <a:schemeClr val="tx1"/>
                </a:solidFill>
              </a:rPr>
              <a:t>Vorstellung </a:t>
            </a:r>
            <a:r>
              <a:rPr lang="de-DE" sz="2000" dirty="0">
                <a:solidFill>
                  <a:schemeClr val="tx1"/>
                </a:solidFill>
              </a:rPr>
              <a:t>in der PAS und Beschluss über die Einleitung eine </a:t>
            </a:r>
            <a:r>
              <a:rPr lang="de-DE" sz="2000" dirty="0" smtClean="0">
                <a:solidFill>
                  <a:schemeClr val="tx1"/>
                </a:solidFill>
              </a:rPr>
              <a:t>Anhörungsverfahren</a:t>
            </a:r>
            <a:endParaRPr lang="de-DE" dirty="0" smtClean="0">
              <a:solidFill>
                <a:schemeClr val="tx1"/>
              </a:solidFill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de-DE" dirty="0" smtClean="0">
              <a:solidFill>
                <a:schemeClr val="tx1"/>
              </a:solidFill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de-DE" dirty="0" smtClean="0">
              <a:solidFill>
                <a:schemeClr val="tx1"/>
              </a:solidFill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7604360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287338" y="647601"/>
            <a:ext cx="8101012" cy="765175"/>
          </a:xfrm>
          <a:noFill/>
        </p:spPr>
        <p:txBody>
          <a:bodyPr lIns="0" rIns="0" anchor="t"/>
          <a:lstStyle/>
          <a:p>
            <a:r>
              <a:rPr lang="de-DE" altLang="de-DE" sz="2400" b="1" dirty="0" smtClean="0">
                <a:solidFill>
                  <a:schemeClr val="tx1"/>
                </a:solidFill>
              </a:rPr>
              <a:t>Beschlussvorschlag</a:t>
            </a:r>
            <a:r>
              <a:rPr lang="de-DE" altLang="de-DE" sz="2400" b="1" dirty="0" smtClean="0">
                <a:solidFill>
                  <a:srgbClr val="38474E"/>
                </a:solidFill>
              </a:rPr>
              <a:t> </a:t>
            </a:r>
            <a:endParaRPr lang="de-DE" altLang="de-DE" sz="2000" b="1" dirty="0">
              <a:solidFill>
                <a:srgbClr val="38474E"/>
              </a:solidFill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252000" y="1452215"/>
            <a:ext cx="8640480" cy="276887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rgbClr val="005248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rgbClr val="00443D"/>
                </a:solidFill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rgbClr val="00443D"/>
                </a:solidFill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rgbClr val="00443D"/>
                </a:solidFill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rgbClr val="00443D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rgbClr val="00443D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rgbClr val="00443D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rgbClr val="00443D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rgbClr val="00443D"/>
                </a:solidFill>
                <a:latin typeface="+mn-lt"/>
              </a:defRPr>
            </a:lvl9pPr>
          </a:lstStyle>
          <a:p>
            <a:pPr marL="0" indent="0" algn="just">
              <a:lnSpc>
                <a:spcPct val="120000"/>
              </a:lnSpc>
              <a:buFontTx/>
              <a:buNone/>
            </a:pPr>
            <a:r>
              <a:rPr lang="de-DE" sz="1800" b="1" kern="0" dirty="0" smtClean="0">
                <a:solidFill>
                  <a:schemeClr val="tx1"/>
                </a:solidFill>
              </a:rPr>
              <a:t>Der </a:t>
            </a:r>
            <a:r>
              <a:rPr lang="de-DE" sz="1800" b="1" kern="0" dirty="0">
                <a:solidFill>
                  <a:schemeClr val="tx1"/>
                </a:solidFill>
              </a:rPr>
              <a:t>Planungsausschuss des Regionalen Planungsverbandes </a:t>
            </a:r>
            <a:r>
              <a:rPr lang="de-DE" sz="1800" b="1" kern="0" dirty="0" smtClean="0">
                <a:solidFill>
                  <a:schemeClr val="tx1"/>
                </a:solidFill>
              </a:rPr>
              <a:t>Oberfranken</a:t>
            </a:r>
            <a:r>
              <a:rPr lang="de-DE" sz="1800" b="1" kern="0" dirty="0">
                <a:solidFill>
                  <a:schemeClr val="tx1"/>
                </a:solidFill>
              </a:rPr>
              <a:t> </a:t>
            </a:r>
            <a:r>
              <a:rPr lang="de-DE" sz="1800" b="1" kern="0" dirty="0" smtClean="0">
                <a:solidFill>
                  <a:schemeClr val="tx1"/>
                </a:solidFill>
              </a:rPr>
              <a:t>Ost </a:t>
            </a:r>
            <a:r>
              <a:rPr lang="de-DE" sz="1800" b="1" kern="0" dirty="0">
                <a:solidFill>
                  <a:schemeClr val="tx1"/>
                </a:solidFill>
              </a:rPr>
              <a:t>beschließt die Fortschreibung des Kapitels 3</a:t>
            </a:r>
            <a:r>
              <a:rPr lang="de-DE" sz="1800" b="1" kern="0" dirty="0" smtClean="0">
                <a:solidFill>
                  <a:schemeClr val="tx1"/>
                </a:solidFill>
              </a:rPr>
              <a:t> „Siedlungswesen".</a:t>
            </a:r>
          </a:p>
          <a:p>
            <a:pPr marL="0" indent="0" algn="just">
              <a:lnSpc>
                <a:spcPct val="120000"/>
              </a:lnSpc>
              <a:buFontTx/>
              <a:buNone/>
            </a:pPr>
            <a:endParaRPr lang="de-DE" sz="1800" b="1" kern="0" dirty="0">
              <a:solidFill>
                <a:schemeClr val="tx1"/>
              </a:solidFill>
            </a:endParaRPr>
          </a:p>
          <a:p>
            <a:pPr marL="0" indent="0" algn="just">
              <a:lnSpc>
                <a:spcPct val="120000"/>
              </a:lnSpc>
              <a:buFontTx/>
              <a:buNone/>
            </a:pPr>
            <a:r>
              <a:rPr lang="de-DE" sz="1800" b="1" kern="0" dirty="0">
                <a:solidFill>
                  <a:schemeClr val="tx1"/>
                </a:solidFill>
              </a:rPr>
              <a:t>Er beauftragt den Regionsbeauftragten mit der Erarbeitung der für die</a:t>
            </a:r>
          </a:p>
          <a:p>
            <a:pPr marL="0" indent="0" algn="just">
              <a:lnSpc>
                <a:spcPct val="120000"/>
              </a:lnSpc>
              <a:buFontTx/>
              <a:buNone/>
            </a:pPr>
            <a:r>
              <a:rPr lang="de-DE" sz="1800" b="1" kern="0" dirty="0">
                <a:solidFill>
                  <a:schemeClr val="tx1"/>
                </a:solidFill>
              </a:rPr>
              <a:t>Fortschreibung erforderlichen </a:t>
            </a:r>
            <a:r>
              <a:rPr lang="de-DE" sz="1800" b="1" kern="0" dirty="0" smtClean="0">
                <a:solidFill>
                  <a:schemeClr val="tx1"/>
                </a:solidFill>
              </a:rPr>
              <a:t>Anhörungsunterlagen.</a:t>
            </a:r>
            <a:endParaRPr lang="de-DE" sz="1800" b="1" kern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92269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220</Words>
  <Application>Microsoft Office PowerPoint</Application>
  <PresentationFormat>Breitbild</PresentationFormat>
  <Paragraphs>28</Paragraphs>
  <Slides>5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Symbol</vt:lpstr>
      <vt:lpstr>Office</vt:lpstr>
      <vt:lpstr>PowerPoint-Präsentation</vt:lpstr>
      <vt:lpstr>PowerPoint-Präsentation</vt:lpstr>
      <vt:lpstr>PowerPoint-Präsentation</vt:lpstr>
      <vt:lpstr>Weiteres Vorgehen</vt:lpstr>
      <vt:lpstr>Beschlussvorschlag </vt:lpstr>
    </vt:vector>
  </TitlesOfParts>
  <Company>Regierung von Oberfranken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Birnbaum, Michael (Reg Oberfranken)</dc:creator>
  <cp:lastModifiedBy>Langheinrich Nicole</cp:lastModifiedBy>
  <cp:revision>7</cp:revision>
  <dcterms:created xsi:type="dcterms:W3CDTF">2024-04-09T12:29:28Z</dcterms:created>
  <dcterms:modified xsi:type="dcterms:W3CDTF">2024-05-02T10:56:21Z</dcterms:modified>
</cp:coreProperties>
</file>