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62" r:id="rId4"/>
    <p:sldId id="263" r:id="rId5"/>
    <p:sldId id="276" r:id="rId6"/>
    <p:sldId id="277" r:id="rId7"/>
    <p:sldId id="266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128-8DAA-4FF4-A283-4F299788D9E8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57E8-3FF2-4F01-9A52-5A00300C1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02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128-8DAA-4FF4-A283-4F299788D9E8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57E8-3FF2-4F01-9A52-5A00300C1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00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128-8DAA-4FF4-A283-4F299788D9E8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57E8-3FF2-4F01-9A52-5A00300C1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84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128-8DAA-4FF4-A283-4F299788D9E8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57E8-3FF2-4F01-9A52-5A00300C1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60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128-8DAA-4FF4-A283-4F299788D9E8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57E8-3FF2-4F01-9A52-5A00300C1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22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128-8DAA-4FF4-A283-4F299788D9E8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57E8-3FF2-4F01-9A52-5A00300C1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95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128-8DAA-4FF4-A283-4F299788D9E8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57E8-3FF2-4F01-9A52-5A00300C1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2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128-8DAA-4FF4-A283-4F299788D9E8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57E8-3FF2-4F01-9A52-5A00300C1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69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128-8DAA-4FF4-A283-4F299788D9E8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57E8-3FF2-4F01-9A52-5A00300C1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3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128-8DAA-4FF4-A283-4F299788D9E8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57E8-3FF2-4F01-9A52-5A00300C1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66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1128-8DAA-4FF4-A283-4F299788D9E8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57E8-3FF2-4F01-9A52-5A00300C1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40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1128-8DAA-4FF4-A283-4F299788D9E8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57E8-3FF2-4F01-9A52-5A00300C1F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78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209006" y="379065"/>
            <a:ext cx="9065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Planungsausschusssitzung am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Mai 2024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97922" y="2571673"/>
            <a:ext cx="1079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3:  Sachstandsbericht zur aktuellen Entwicklung der Windenergie in der Region 	Oberfranken-Ost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42899" y="6374674"/>
            <a:ext cx="4120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Referent: RD Martin Füßl, Regionsbeauftragter Oberfranken-Ost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126" y="235132"/>
            <a:ext cx="1881111" cy="68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1847850" y="620713"/>
            <a:ext cx="7704138" cy="584200"/>
          </a:xfrm>
        </p:spPr>
        <p:txBody>
          <a:bodyPr/>
          <a:lstStyle/>
          <a:p>
            <a:pPr>
              <a:defRPr/>
            </a:pPr>
            <a:r>
              <a:rPr lang="de-DE" altLang="de-DE" sz="2000" b="1" dirty="0">
                <a:solidFill>
                  <a:schemeClr val="accent1">
                    <a:lumMod val="50000"/>
                  </a:schemeClr>
                </a:solidFill>
              </a:rPr>
              <a:t>Gesamtfortschreibungen und Teilfortschreibungen – Zeitplan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738439" y="3541713"/>
            <a:ext cx="6257924" cy="746126"/>
            <a:chOff x="2738439" y="3541713"/>
            <a:chExt cx="6257924" cy="746126"/>
          </a:xfrm>
        </p:grpSpPr>
        <p:sp>
          <p:nvSpPr>
            <p:cNvPr id="7171" name="Pfeil nach rechts 6"/>
            <p:cNvSpPr>
              <a:spLocks noChangeArrowheads="1"/>
            </p:cNvSpPr>
            <p:nvPr/>
          </p:nvSpPr>
          <p:spPr bwMode="auto">
            <a:xfrm>
              <a:off x="2867025" y="4124326"/>
              <a:ext cx="6129338" cy="163513"/>
            </a:xfrm>
            <a:prstGeom prst="rightArrow">
              <a:avLst>
                <a:gd name="adj1" fmla="val 50000"/>
                <a:gd name="adj2" fmla="val 49633"/>
              </a:avLst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100">
                <a:solidFill>
                  <a:srgbClr val="385B6B"/>
                </a:solidFill>
              </a:endParaRPr>
            </a:p>
          </p:txBody>
        </p:sp>
        <p:cxnSp>
          <p:nvCxnSpPr>
            <p:cNvPr id="7172" name="Gerader Verbinder 10"/>
            <p:cNvCxnSpPr>
              <a:cxnSpLocks noChangeShapeType="1"/>
            </p:cNvCxnSpPr>
            <p:nvPr/>
          </p:nvCxnSpPr>
          <p:spPr bwMode="auto">
            <a:xfrm flipH="1">
              <a:off x="5008563" y="3910013"/>
              <a:ext cx="0" cy="296862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73" name="Gerader Verbinder 12"/>
            <p:cNvCxnSpPr>
              <a:cxnSpLocks noChangeShapeType="1"/>
            </p:cNvCxnSpPr>
            <p:nvPr/>
          </p:nvCxnSpPr>
          <p:spPr bwMode="auto">
            <a:xfrm flipH="1">
              <a:off x="6624638" y="3871913"/>
              <a:ext cx="0" cy="296862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74" name="Gerader Verbinder 13"/>
            <p:cNvCxnSpPr>
              <a:cxnSpLocks noChangeShapeType="1"/>
            </p:cNvCxnSpPr>
            <p:nvPr/>
          </p:nvCxnSpPr>
          <p:spPr bwMode="auto">
            <a:xfrm flipH="1">
              <a:off x="8239125" y="3910013"/>
              <a:ext cx="0" cy="296862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20" name="Textfeld 4"/>
            <p:cNvSpPr txBox="1">
              <a:spLocks noChangeArrowheads="1"/>
            </p:cNvSpPr>
            <p:nvPr/>
          </p:nvSpPr>
          <p:spPr bwMode="auto">
            <a:xfrm>
              <a:off x="3019425" y="3605214"/>
              <a:ext cx="105410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 dirty="0">
                  <a:solidFill>
                    <a:srgbClr val="385B6B"/>
                  </a:solidFill>
                </a:rPr>
                <a:t>2022 / 2023</a:t>
              </a:r>
            </a:p>
          </p:txBody>
        </p:sp>
        <p:sp>
          <p:nvSpPr>
            <p:cNvPr id="13321" name="Textfeld 15"/>
            <p:cNvSpPr txBox="1">
              <a:spLocks noChangeArrowheads="1"/>
            </p:cNvSpPr>
            <p:nvPr/>
          </p:nvSpPr>
          <p:spPr bwMode="auto">
            <a:xfrm>
              <a:off x="4738688" y="3548064"/>
              <a:ext cx="5397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 dirty="0">
                  <a:solidFill>
                    <a:srgbClr val="385B6B"/>
                  </a:solidFill>
                </a:rPr>
                <a:t>1 / 2024</a:t>
              </a:r>
            </a:p>
          </p:txBody>
        </p:sp>
        <p:sp>
          <p:nvSpPr>
            <p:cNvPr id="13322" name="Textfeld 17"/>
            <p:cNvSpPr txBox="1">
              <a:spLocks noChangeArrowheads="1"/>
            </p:cNvSpPr>
            <p:nvPr/>
          </p:nvSpPr>
          <p:spPr bwMode="auto">
            <a:xfrm>
              <a:off x="6364288" y="3541713"/>
              <a:ext cx="539750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 dirty="0">
                  <a:solidFill>
                    <a:srgbClr val="385B6B"/>
                  </a:solidFill>
                </a:rPr>
                <a:t>1 / 2025</a:t>
              </a:r>
            </a:p>
          </p:txBody>
        </p:sp>
        <p:sp>
          <p:nvSpPr>
            <p:cNvPr id="13323" name="Textfeld 18"/>
            <p:cNvSpPr txBox="1">
              <a:spLocks noChangeArrowheads="1"/>
            </p:cNvSpPr>
            <p:nvPr/>
          </p:nvSpPr>
          <p:spPr bwMode="auto">
            <a:xfrm>
              <a:off x="7970838" y="3608389"/>
              <a:ext cx="538162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>
                  <a:solidFill>
                    <a:srgbClr val="385B6B"/>
                  </a:solidFill>
                </a:rPr>
                <a:t>2026</a:t>
              </a:r>
            </a:p>
          </p:txBody>
        </p:sp>
        <p:cxnSp>
          <p:nvCxnSpPr>
            <p:cNvPr id="7180" name="Gerader Verbinder 20"/>
            <p:cNvCxnSpPr>
              <a:cxnSpLocks noChangeShapeType="1"/>
            </p:cNvCxnSpPr>
            <p:nvPr/>
          </p:nvCxnSpPr>
          <p:spPr bwMode="auto">
            <a:xfrm flipH="1">
              <a:off x="3408363" y="3886201"/>
              <a:ext cx="0" cy="296863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6" name="Gerader Verbinder 27"/>
            <p:cNvCxnSpPr>
              <a:cxnSpLocks noChangeShapeType="1"/>
            </p:cNvCxnSpPr>
            <p:nvPr/>
          </p:nvCxnSpPr>
          <p:spPr bwMode="auto">
            <a:xfrm flipH="1">
              <a:off x="3009900" y="3886201"/>
              <a:ext cx="0" cy="296863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32" name="Textfeld 28"/>
            <p:cNvSpPr txBox="1">
              <a:spLocks noChangeArrowheads="1"/>
            </p:cNvSpPr>
            <p:nvPr/>
          </p:nvSpPr>
          <p:spPr bwMode="auto">
            <a:xfrm>
              <a:off x="2738439" y="3605214"/>
              <a:ext cx="541337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 dirty="0">
                  <a:solidFill>
                    <a:srgbClr val="385B6B"/>
                  </a:solidFill>
                </a:rPr>
                <a:t>2022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2749550" y="1431926"/>
            <a:ext cx="2482851" cy="1836738"/>
            <a:chOff x="2749550" y="1431926"/>
            <a:chExt cx="2482851" cy="1836738"/>
          </a:xfrm>
        </p:grpSpPr>
        <p:sp>
          <p:nvSpPr>
            <p:cNvPr id="13329" name="Textfeld 25"/>
            <p:cNvSpPr txBox="1">
              <a:spLocks noChangeArrowheads="1"/>
            </p:cNvSpPr>
            <p:nvPr/>
          </p:nvSpPr>
          <p:spPr bwMode="auto">
            <a:xfrm>
              <a:off x="2867025" y="1431926"/>
              <a:ext cx="1987550" cy="346075"/>
            </a:xfrm>
            <a:prstGeom prst="rect">
              <a:avLst/>
            </a:prstGeom>
            <a:solidFill>
              <a:srgbClr val="92D050">
                <a:alpha val="54901"/>
              </a:srgbClr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 dirty="0">
                  <a:solidFill>
                    <a:srgbClr val="385B6B"/>
                  </a:solidFill>
                </a:rPr>
                <a:t>VRG 501 Tiefenhöchstadt-Nord, 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 dirty="0">
                  <a:solidFill>
                    <a:srgbClr val="385B6B"/>
                  </a:solidFill>
                </a:rPr>
                <a:t>VRG 302 a </a:t>
              </a:r>
              <a:r>
                <a:rPr lang="de-DE" altLang="de-DE" sz="825" dirty="0" err="1">
                  <a:solidFill>
                    <a:srgbClr val="385B6B"/>
                  </a:solidFill>
                </a:rPr>
                <a:t>Tiefenellern</a:t>
              </a:r>
              <a:r>
                <a:rPr lang="de-DE" altLang="de-DE" sz="825" dirty="0">
                  <a:solidFill>
                    <a:srgbClr val="385B6B"/>
                  </a:solidFill>
                </a:rPr>
                <a:t>-Süd</a:t>
              </a: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2749550" y="1847851"/>
              <a:ext cx="2482851" cy="1420813"/>
              <a:chOff x="2749550" y="1847851"/>
              <a:chExt cx="2482851" cy="1420813"/>
            </a:xfrm>
          </p:grpSpPr>
          <p:sp>
            <p:nvSpPr>
              <p:cNvPr id="13328" name="Textfeld 24"/>
              <p:cNvSpPr txBox="1">
                <a:spLocks noChangeArrowheads="1"/>
              </p:cNvSpPr>
              <p:nvPr/>
            </p:nvSpPr>
            <p:spPr bwMode="auto">
              <a:xfrm>
                <a:off x="2749550" y="2668589"/>
                <a:ext cx="933450" cy="600075"/>
              </a:xfrm>
              <a:prstGeom prst="rect">
                <a:avLst/>
              </a:prstGeom>
              <a:solidFill>
                <a:srgbClr val="92D050">
                  <a:alpha val="54901"/>
                </a:srgbClr>
              </a:solidFill>
              <a:ln w="127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de-DE" altLang="de-DE" sz="825" dirty="0">
                    <a:solidFill>
                      <a:srgbClr val="385B6B"/>
                    </a:solidFill>
                  </a:rPr>
                  <a:t>VRG 502 </a:t>
                </a:r>
                <a:r>
                  <a:rPr lang="de-DE" altLang="de-DE" sz="825" dirty="0" err="1">
                    <a:solidFill>
                      <a:srgbClr val="385B6B"/>
                    </a:solidFill>
                  </a:rPr>
                  <a:t>Breitenauer</a:t>
                </a:r>
                <a:r>
                  <a:rPr lang="de-DE" altLang="de-DE" sz="825" dirty="0">
                    <a:solidFill>
                      <a:srgbClr val="385B6B"/>
                    </a:solidFill>
                  </a:rPr>
                  <a:t> Forst, Bad </a:t>
                </a:r>
                <a:r>
                  <a:rPr lang="de-DE" altLang="de-DE" sz="825" dirty="0" err="1">
                    <a:solidFill>
                      <a:srgbClr val="385B6B"/>
                    </a:solidFill>
                  </a:rPr>
                  <a:t>Rodach</a:t>
                </a:r>
                <a:r>
                  <a:rPr lang="de-DE" altLang="de-DE" sz="825" dirty="0">
                    <a:solidFill>
                      <a:srgbClr val="385B6B"/>
                    </a:solidFill>
                  </a:rPr>
                  <a:t>, </a:t>
                </a:r>
              </a:p>
            </p:txBody>
          </p:sp>
          <p:sp>
            <p:nvSpPr>
              <p:cNvPr id="13330" name="Textfeld 26"/>
              <p:cNvSpPr txBox="1">
                <a:spLocks noChangeArrowheads="1"/>
              </p:cNvSpPr>
              <p:nvPr/>
            </p:nvSpPr>
            <p:spPr bwMode="auto">
              <a:xfrm>
                <a:off x="3408364" y="1847851"/>
                <a:ext cx="1824037" cy="473075"/>
              </a:xfrm>
              <a:prstGeom prst="rect">
                <a:avLst/>
              </a:prstGeom>
              <a:solidFill>
                <a:srgbClr val="92D050">
                  <a:alpha val="54901"/>
                </a:srgbClr>
              </a:solidFill>
              <a:ln w="127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de-DE" altLang="de-DE" sz="825" dirty="0">
                    <a:solidFill>
                      <a:srgbClr val="385B6B"/>
                    </a:solidFill>
                  </a:rPr>
                  <a:t>VRG 503 Lange Meile- Nord,</a:t>
                </a: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de-DE" altLang="de-DE" sz="825" dirty="0">
                    <a:solidFill>
                      <a:srgbClr val="385B6B"/>
                    </a:solidFill>
                  </a:rPr>
                  <a:t>VRG 504 Lange Meile-Süd I und  VRG 504 a Lange Meile-Süd II, </a:t>
                </a:r>
              </a:p>
            </p:txBody>
          </p:sp>
          <p:sp>
            <p:nvSpPr>
              <p:cNvPr id="13333" name="Textfeld 29"/>
              <p:cNvSpPr txBox="1">
                <a:spLocks noChangeArrowheads="1"/>
              </p:cNvSpPr>
              <p:nvPr/>
            </p:nvSpPr>
            <p:spPr bwMode="auto">
              <a:xfrm>
                <a:off x="4173538" y="2360614"/>
                <a:ext cx="1058862" cy="727075"/>
              </a:xfrm>
              <a:prstGeom prst="rect">
                <a:avLst/>
              </a:prstGeom>
              <a:solidFill>
                <a:srgbClr val="92D050">
                  <a:alpha val="54901"/>
                </a:srgbClr>
              </a:solidFill>
              <a:ln w="127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rgbClr val="00443D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de-DE" altLang="de-DE" sz="825" dirty="0">
                    <a:solidFill>
                      <a:srgbClr val="385B6B"/>
                    </a:solidFill>
                  </a:rPr>
                  <a:t>VRG 505 Rennsteig</a:t>
                </a: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de-DE" altLang="de-DE" sz="825" dirty="0">
                    <a:solidFill>
                      <a:srgbClr val="385B6B"/>
                    </a:solidFill>
                  </a:rPr>
                  <a:t>VRG 505 a R-Südwest und</a:t>
                </a: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de-DE" altLang="de-DE" sz="825" dirty="0">
                    <a:solidFill>
                      <a:srgbClr val="385B6B"/>
                    </a:solidFill>
                  </a:rPr>
                  <a:t>VRG 504 b R-Süd</a:t>
                </a:r>
              </a:p>
            </p:txBody>
          </p:sp>
        </p:grpSp>
      </p:grpSp>
      <p:sp>
        <p:nvSpPr>
          <p:cNvPr id="13334" name="Textfeld 30"/>
          <p:cNvSpPr txBox="1">
            <a:spLocks noChangeArrowheads="1"/>
          </p:cNvSpPr>
          <p:nvPr/>
        </p:nvSpPr>
        <p:spPr bwMode="auto">
          <a:xfrm>
            <a:off x="4845050" y="3121026"/>
            <a:ext cx="1987550" cy="346075"/>
          </a:xfrm>
          <a:prstGeom prst="rect">
            <a:avLst/>
          </a:prstGeom>
          <a:solidFill>
            <a:srgbClr val="0070C0">
              <a:alpha val="27843"/>
            </a:srgbClr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443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443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443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443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443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825" dirty="0">
                <a:solidFill>
                  <a:srgbClr val="385B6B"/>
                </a:solidFill>
              </a:rPr>
              <a:t>Vorgezogene Teilfortschreibung Oberfranken – Ost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808289" y="4713289"/>
            <a:ext cx="6245225" cy="984250"/>
            <a:chOff x="2808289" y="4713289"/>
            <a:chExt cx="6245225" cy="984250"/>
          </a:xfrm>
        </p:grpSpPr>
        <p:sp>
          <p:nvSpPr>
            <p:cNvPr id="6" name="Textfeld 5"/>
            <p:cNvSpPr txBox="1"/>
            <p:nvPr/>
          </p:nvSpPr>
          <p:spPr>
            <a:xfrm>
              <a:off x="4000500" y="4716464"/>
              <a:ext cx="19939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de-DE"/>
              </a:defPPr>
              <a:lvl1pPr>
                <a:spcBef>
                  <a:spcPct val="0"/>
                </a:spcBef>
                <a:buFontTx/>
                <a:buNone/>
                <a:defRPr sz="1100" b="1">
                  <a:solidFill>
                    <a:srgbClr val="385B6B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de-DE" altLang="de-DE" sz="825" dirty="0"/>
                <a:t>Ermittlung und Auswertung der Potenzialflächen</a:t>
              </a:r>
              <a:br>
                <a:rPr lang="de-DE" altLang="de-DE" sz="825" dirty="0"/>
              </a:br>
              <a:r>
                <a:rPr lang="de-DE" altLang="de-DE" sz="825" dirty="0"/>
                <a:t>Dokumentation jeder einzelnen Fläche</a:t>
              </a:r>
              <a:br>
                <a:rPr lang="de-DE" altLang="de-DE" sz="825" dirty="0"/>
              </a:br>
              <a:r>
                <a:rPr lang="de-DE" altLang="de-DE" sz="825" dirty="0"/>
                <a:t>Erarbeitung eines Entwurfs für die Strategische Umweltprüfung und</a:t>
              </a:r>
              <a:br>
                <a:rPr lang="de-DE" altLang="de-DE" sz="825" dirty="0"/>
              </a:br>
              <a:r>
                <a:rPr lang="de-DE" altLang="de-DE" sz="825" dirty="0"/>
                <a:t>für das Beteiligungsverfahren</a:t>
              </a:r>
              <a:endParaRPr lang="de-DE" sz="825" dirty="0"/>
            </a:p>
          </p:txBody>
        </p:sp>
        <p:sp>
          <p:nvSpPr>
            <p:cNvPr id="13326" name="Textfeld 21"/>
            <p:cNvSpPr txBox="1">
              <a:spLocks noChangeArrowheads="1"/>
            </p:cNvSpPr>
            <p:nvPr/>
          </p:nvSpPr>
          <p:spPr bwMode="auto">
            <a:xfrm>
              <a:off x="2808289" y="4732339"/>
              <a:ext cx="130492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 b="1" dirty="0">
                  <a:solidFill>
                    <a:srgbClr val="385B6B"/>
                  </a:solidFill>
                </a:rPr>
                <a:t>Beschlussfassungen 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 b="1" dirty="0">
                  <a:solidFill>
                    <a:srgbClr val="385B6B"/>
                  </a:solidFill>
                </a:rPr>
                <a:t>über Kriterienkatalog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 b="1" dirty="0">
                  <a:solidFill>
                    <a:srgbClr val="385B6B"/>
                  </a:solidFill>
                </a:rPr>
                <a:t>und Gesamtfort-schreibungen</a:t>
              </a:r>
            </a:p>
          </p:txBody>
        </p:sp>
        <p:sp>
          <p:nvSpPr>
            <p:cNvPr id="13327" name="Textfeld 23"/>
            <p:cNvSpPr txBox="1">
              <a:spLocks noChangeArrowheads="1"/>
            </p:cNvSpPr>
            <p:nvPr/>
          </p:nvSpPr>
          <p:spPr bwMode="auto">
            <a:xfrm>
              <a:off x="5867400" y="4713289"/>
              <a:ext cx="1993900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 b="1" dirty="0">
                  <a:solidFill>
                    <a:srgbClr val="385B6B"/>
                  </a:solidFill>
                </a:rPr>
                <a:t>Durchführung der Strategischen Umweltprüfung – SUP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endParaRPr lang="de-DE" altLang="de-DE" sz="825" b="1" dirty="0">
                <a:solidFill>
                  <a:srgbClr val="385B6B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 b="1" dirty="0">
                  <a:solidFill>
                    <a:srgbClr val="385B6B"/>
                  </a:solidFill>
                </a:rPr>
                <a:t>Beteiligungsverfahren, Abwägung,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 b="1" dirty="0">
                  <a:solidFill>
                    <a:srgbClr val="385B6B"/>
                  </a:solidFill>
                </a:rPr>
                <a:t>Beschlussfassungen</a:t>
              </a:r>
            </a:p>
          </p:txBody>
        </p:sp>
        <p:sp>
          <p:nvSpPr>
            <p:cNvPr id="13335" name="Textfeld 31"/>
            <p:cNvSpPr txBox="1">
              <a:spLocks noChangeArrowheads="1"/>
            </p:cNvSpPr>
            <p:nvPr/>
          </p:nvSpPr>
          <p:spPr bwMode="auto">
            <a:xfrm>
              <a:off x="7748589" y="4730751"/>
              <a:ext cx="1304925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rgbClr val="00443D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de-DE" altLang="de-DE" sz="825" b="1" dirty="0">
                  <a:solidFill>
                    <a:srgbClr val="385B6B"/>
                  </a:solidFill>
                </a:rPr>
                <a:t>Verbindlicherklärung, Inkrafttreten</a:t>
              </a:r>
            </a:p>
          </p:txBody>
        </p:sp>
      </p:grpSp>
      <p:sp>
        <p:nvSpPr>
          <p:cNvPr id="13337" name="Textfeld 33"/>
          <p:cNvSpPr txBox="1">
            <a:spLocks noChangeArrowheads="1"/>
          </p:cNvSpPr>
          <p:nvPr/>
        </p:nvSpPr>
        <p:spPr bwMode="auto">
          <a:xfrm>
            <a:off x="3656014" y="4349750"/>
            <a:ext cx="4410075" cy="3381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0070C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buFontTx/>
              <a:buNone/>
              <a:defRPr sz="825"/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443D"/>
                </a:solidFill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443D"/>
                </a:solidFill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443D"/>
                </a:solidFill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443D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</a:defRPr>
            </a:lvl9pPr>
          </a:lstStyle>
          <a:p>
            <a:pPr>
              <a:defRPr/>
            </a:pPr>
            <a:r>
              <a:rPr lang="de-DE" altLang="de-DE" sz="1600" dirty="0"/>
              <a:t>Gesamtfortschreibungen Kapitel Windenergie</a:t>
            </a:r>
          </a:p>
        </p:txBody>
      </p:sp>
      <p:sp>
        <p:nvSpPr>
          <p:cNvPr id="13339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1800">
                <a:solidFill>
                  <a:srgbClr val="00443D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1800">
                <a:solidFill>
                  <a:srgbClr val="00443D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00443D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800">
                <a:solidFill>
                  <a:srgbClr val="00443D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800">
                <a:solidFill>
                  <a:srgbClr val="00443D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443D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443D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443D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443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81A944F-D56B-4EC4-BC79-3C4C0EF55557}" type="slidenum">
              <a:rPr lang="de-DE" altLang="de-DE" sz="750">
                <a:solidFill>
                  <a:srgbClr val="6B7A81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de-DE" altLang="de-DE" sz="750" dirty="0">
              <a:solidFill>
                <a:srgbClr val="6B7A81"/>
              </a:solidFill>
            </a:endParaRPr>
          </a:p>
        </p:txBody>
      </p:sp>
      <p:sp>
        <p:nvSpPr>
          <p:cNvPr id="28" name="Textfeld 33"/>
          <p:cNvSpPr txBox="1">
            <a:spLocks noChangeArrowheads="1"/>
          </p:cNvSpPr>
          <p:nvPr/>
        </p:nvSpPr>
        <p:spPr bwMode="auto">
          <a:xfrm rot="16200000">
            <a:off x="7423945" y="2309020"/>
            <a:ext cx="2092325" cy="3381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0070C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buFontTx/>
              <a:buNone/>
              <a:defRPr sz="825"/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443D"/>
                </a:solidFill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443D"/>
                </a:solidFill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443D"/>
                </a:solidFill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443D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</a:defRPr>
            </a:lvl9pPr>
          </a:lstStyle>
          <a:p>
            <a:pPr>
              <a:defRPr/>
            </a:pPr>
            <a:r>
              <a:rPr lang="de-DE" altLang="de-DE" sz="1600" dirty="0"/>
              <a:t>Teilfortschreibungen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285668" y="4349750"/>
            <a:ext cx="2440546" cy="12618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>
              <a:buFontTx/>
              <a:buNone/>
              <a:defRPr sz="1600"/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443D"/>
                </a:solidFill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443D"/>
                </a:solidFill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443D"/>
                </a:solidFill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443D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443D"/>
                </a:solidFill>
              </a:defRPr>
            </a:lvl9pPr>
          </a:lstStyle>
          <a:p>
            <a:r>
              <a:rPr lang="de-DE" b="1" dirty="0" smtClean="0"/>
              <a:t>Fortschreibungen geplant:</a:t>
            </a:r>
          </a:p>
          <a:p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Region Oberpfalz-Nord (6)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Nürnberg (7)</a:t>
            </a:r>
          </a:p>
          <a:p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209006" y="6374674"/>
            <a:ext cx="11406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Planungsausschusssitzung am 6. Mai 2024 in Bischofsgrün</a:t>
            </a:r>
          </a:p>
        </p:txBody>
      </p:sp>
    </p:spTree>
    <p:extLst>
      <p:ext uri="{BB962C8B-B14F-4D97-AF65-F5344CB8AC3E}">
        <p14:creationId xmlns:p14="http://schemas.microsoft.com/office/powerpoint/2010/main" val="8945611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7" grpId="0" animBg="1"/>
      <p:bldP spid="2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09006" y="6374674"/>
            <a:ext cx="11406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Planungsausschusssitzung am 6. Mai 2024 in Bischofsgrün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126" y="235132"/>
            <a:ext cx="1881111" cy="687977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2427936" y="592652"/>
            <a:ext cx="6996413" cy="5640724"/>
            <a:chOff x="438150" y="669925"/>
            <a:chExt cx="6726238" cy="5422900"/>
          </a:xfrm>
        </p:grpSpPr>
        <p:sp>
          <p:nvSpPr>
            <p:cNvPr id="4" name="Titel 1"/>
            <p:cNvSpPr txBox="1">
              <a:spLocks/>
            </p:cNvSpPr>
            <p:nvPr/>
          </p:nvSpPr>
          <p:spPr bwMode="auto">
            <a:xfrm>
              <a:off x="521594" y="669925"/>
              <a:ext cx="6561786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de-DE" altLang="de-DE" sz="1800" b="1" kern="0" dirty="0" smtClean="0">
                  <a:solidFill>
                    <a:schemeClr val="tx1"/>
                  </a:solidFill>
                </a:rPr>
                <a:t>Vorgezogene Teilfortschreibungen in der Region Oberfranken-West</a:t>
              </a:r>
            </a:p>
          </p:txBody>
        </p:sp>
        <p:pic>
          <p:nvPicPr>
            <p:cNvPr id="7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" y="1292225"/>
              <a:ext cx="6726238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75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09006" y="6374674"/>
            <a:ext cx="11406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Planungsausschusssitzung am 6. Mai 2024 in Bischofsgrün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126" y="235132"/>
            <a:ext cx="1881111" cy="687977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2499443" y="704169"/>
            <a:ext cx="6825355" cy="5353564"/>
            <a:chOff x="2514732" y="592652"/>
            <a:chExt cx="6825355" cy="5353564"/>
          </a:xfrm>
        </p:grpSpPr>
        <p:pic>
          <p:nvPicPr>
            <p:cNvPr id="4" name="Grafi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732" y="1099578"/>
              <a:ext cx="6748462" cy="484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itel 1"/>
            <p:cNvSpPr txBox="1">
              <a:spLocks/>
            </p:cNvSpPr>
            <p:nvPr/>
          </p:nvSpPr>
          <p:spPr bwMode="auto">
            <a:xfrm>
              <a:off x="2514732" y="592652"/>
              <a:ext cx="6825355" cy="607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385B6B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de-DE" altLang="de-DE" sz="1800" b="1" kern="0" dirty="0" smtClean="0">
                  <a:solidFill>
                    <a:schemeClr val="tx1"/>
                  </a:solidFill>
                </a:rPr>
                <a:t>Vorgezogene Teilfortschreibungen in der Region Oberfranken-Ost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4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09006" y="6374674"/>
            <a:ext cx="11406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Planungsausschusssitzung am 6. Mai 2024 in Bischofsgrün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126" y="235132"/>
            <a:ext cx="1881111" cy="68797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15" y="1126902"/>
            <a:ext cx="9553940" cy="48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09006" y="6374674"/>
            <a:ext cx="11406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Planungsausschusssitzung am 6. Mai 2024 in Bischofsgrün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126" y="235132"/>
            <a:ext cx="1881111" cy="68797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38" y="1502237"/>
            <a:ext cx="10693846" cy="20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09006" y="6374674"/>
            <a:ext cx="11406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Planungsausschusssitzung am 6. Mai 2024 in Bischofsgrün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126" y="235132"/>
            <a:ext cx="1881111" cy="687977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9854" y="2846231"/>
            <a:ext cx="10200068" cy="881532"/>
          </a:xfrm>
        </p:spPr>
        <p:txBody>
          <a:bodyPr>
            <a:normAutofit/>
          </a:bodyPr>
          <a:lstStyle/>
          <a:p>
            <a:pPr algn="ctr"/>
            <a:r>
              <a:rPr lang="de-DE" alt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Vielen Dank für die Aufmerksamkeit !</a:t>
            </a:r>
          </a:p>
        </p:txBody>
      </p:sp>
    </p:spTree>
    <p:extLst>
      <p:ext uri="{BB962C8B-B14F-4D97-AF65-F5344CB8AC3E}">
        <p14:creationId xmlns:p14="http://schemas.microsoft.com/office/powerpoint/2010/main" val="13405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Breitbild</PresentationFormat>
  <Paragraphs>43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Gesamtfortschreibungen und Teilfortschreibungen – Zeitplan </vt:lpstr>
      <vt:lpstr>PowerPoint-Präsentation</vt:lpstr>
      <vt:lpstr>PowerPoint-Präsentation</vt:lpstr>
      <vt:lpstr>PowerPoint-Präsentation</vt:lpstr>
      <vt:lpstr>PowerPoint-Präsentation</vt:lpstr>
      <vt:lpstr>Vielen Dank für die Aufmerksamkeit !</vt:lpstr>
    </vt:vector>
  </TitlesOfParts>
  <Company>Regierung von Oberfranken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Füßl, Martin (Reg Oberfranken)</dc:creator>
  <cp:lastModifiedBy>Füßl, Martin (Reg Oberfranken)</cp:lastModifiedBy>
  <cp:revision>16</cp:revision>
  <dcterms:created xsi:type="dcterms:W3CDTF">2024-04-30T05:15:36Z</dcterms:created>
  <dcterms:modified xsi:type="dcterms:W3CDTF">2024-04-30T11:44:02Z</dcterms:modified>
</cp:coreProperties>
</file>